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1" r:id="rId2"/>
    <p:sldId id="259" r:id="rId3"/>
    <p:sldId id="1493" r:id="rId4"/>
    <p:sldId id="305" r:id="rId5"/>
    <p:sldId id="272" r:id="rId6"/>
    <p:sldId id="1500" r:id="rId7"/>
    <p:sldId id="1507" r:id="rId8"/>
    <p:sldId id="260" r:id="rId9"/>
    <p:sldId id="1510" r:id="rId10"/>
    <p:sldId id="1501" r:id="rId11"/>
    <p:sldId id="1504" r:id="rId12"/>
    <p:sldId id="1514" r:id="rId13"/>
    <p:sldId id="353" r:id="rId14"/>
    <p:sldId id="1455" r:id="rId15"/>
    <p:sldId id="1509" r:id="rId16"/>
    <p:sldId id="345" r:id="rId17"/>
    <p:sldId id="328" r:id="rId18"/>
    <p:sldId id="1415" r:id="rId19"/>
    <p:sldId id="330" r:id="rId20"/>
    <p:sldId id="1516" r:id="rId21"/>
    <p:sldId id="435" r:id="rId22"/>
    <p:sldId id="379" r:id="rId23"/>
    <p:sldId id="1499" r:id="rId24"/>
    <p:sldId id="297" r:id="rId25"/>
    <p:sldId id="1515" r:id="rId26"/>
    <p:sldId id="1513" r:id="rId27"/>
    <p:sldId id="357" r:id="rId28"/>
    <p:sldId id="258" r:id="rId29"/>
    <p:sldId id="1497" r:id="rId30"/>
    <p:sldId id="30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D"/>
    <a:srgbClr val="FFC5B3"/>
    <a:srgbClr val="FFF1F6"/>
    <a:srgbClr val="F2D100"/>
    <a:srgbClr val="ED1C24"/>
    <a:srgbClr val="070809"/>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autoAdjust="0"/>
    <p:restoredTop sz="86395" autoAdjust="0"/>
  </p:normalViewPr>
  <p:slideViewPr>
    <p:cSldViewPr>
      <p:cViewPr varScale="1">
        <p:scale>
          <a:sx n="110" d="100"/>
          <a:sy n="110" d="100"/>
        </p:scale>
        <p:origin x="1552" y="168"/>
      </p:cViewPr>
      <p:guideLst>
        <p:guide orient="horz" pos="2160"/>
        <p:guide pos="2880"/>
      </p:guideLst>
    </p:cSldViewPr>
  </p:slideViewPr>
  <p:outlineViewPr>
    <p:cViewPr>
      <p:scale>
        <a:sx n="33" d="100"/>
        <a:sy n="33" d="100"/>
      </p:scale>
      <p:origin x="0" y="-1293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F9D4AC6F-5E4B-3C40-8C85-3D036BF5ABFB}" type="datetimeFigureOut">
              <a:rPr lang="en-US" smtClean="0"/>
              <a:t>2/25/20</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582014D1-64C6-BC44-B8D5-694201FC7400}" type="slidenum">
              <a:rPr lang="en-US" smtClean="0"/>
              <a:t>‹#›</a:t>
            </a:fld>
            <a:endParaRPr lang="en-US"/>
          </a:p>
        </p:txBody>
      </p:sp>
    </p:spTree>
    <p:extLst>
      <p:ext uri="{BB962C8B-B14F-4D97-AF65-F5344CB8AC3E}">
        <p14:creationId xmlns:p14="http://schemas.microsoft.com/office/powerpoint/2010/main" val="387019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3620E3E3-C10B-2544-BBA1-9DEA6EE6CDCE}" type="datetimeFigureOut">
              <a:rPr lang="en-US" smtClean="0"/>
              <a:t>2/25/20</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3C96A2D1-B57E-7447-B16A-AFAACC9E58EC}" type="slidenum">
              <a:rPr lang="en-US" smtClean="0"/>
              <a:t>‹#›</a:t>
            </a:fld>
            <a:endParaRPr lang="en-US" dirty="0"/>
          </a:p>
        </p:txBody>
      </p:sp>
    </p:spTree>
    <p:extLst>
      <p:ext uri="{BB962C8B-B14F-4D97-AF65-F5344CB8AC3E}">
        <p14:creationId xmlns:p14="http://schemas.microsoft.com/office/powerpoint/2010/main" val="52837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6A2D1-B57E-7447-B16A-AFAACC9E58EC}" type="slidenum">
              <a:rPr lang="en-US" smtClean="0"/>
              <a:t>1</a:t>
            </a:fld>
            <a:endParaRPr lang="en-US" dirty="0"/>
          </a:p>
        </p:txBody>
      </p:sp>
    </p:spTree>
    <p:extLst>
      <p:ext uri="{BB962C8B-B14F-4D97-AF65-F5344CB8AC3E}">
        <p14:creationId xmlns:p14="http://schemas.microsoft.com/office/powerpoint/2010/main" val="9941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6A2D1-B57E-7447-B16A-AFAACC9E58EC}" type="slidenum">
              <a:rPr lang="en-US" smtClean="0"/>
              <a:t>4</a:t>
            </a:fld>
            <a:endParaRPr lang="en-US" dirty="0"/>
          </a:p>
        </p:txBody>
      </p:sp>
    </p:spTree>
    <p:extLst>
      <p:ext uri="{BB962C8B-B14F-4D97-AF65-F5344CB8AC3E}">
        <p14:creationId xmlns:p14="http://schemas.microsoft.com/office/powerpoint/2010/main" val="340078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6A2D1-B57E-7447-B16A-AFAACC9E58EC}" type="slidenum">
              <a:rPr lang="en-US" smtClean="0"/>
              <a:t>6</a:t>
            </a:fld>
            <a:endParaRPr lang="en-US" dirty="0"/>
          </a:p>
        </p:txBody>
      </p:sp>
    </p:spTree>
    <p:extLst>
      <p:ext uri="{BB962C8B-B14F-4D97-AF65-F5344CB8AC3E}">
        <p14:creationId xmlns:p14="http://schemas.microsoft.com/office/powerpoint/2010/main" val="872047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2514600" cy="1981200"/>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000" dirty="0"/>
          </a:p>
        </p:txBody>
      </p:sp>
      <p:sp>
        <p:nvSpPr>
          <p:cNvPr id="2" name="Title 1"/>
          <p:cNvSpPr>
            <a:spLocks noGrp="1"/>
          </p:cNvSpPr>
          <p:nvPr>
            <p:ph type="ctrTitle"/>
          </p:nvPr>
        </p:nvSpPr>
        <p:spPr>
          <a:xfrm>
            <a:off x="685800" y="2130425"/>
            <a:ext cx="7772400" cy="1470025"/>
          </a:xfrm>
        </p:spPr>
        <p:txBody>
          <a:bodyPr/>
          <a:lstStyle>
            <a:lvl1pPr>
              <a:defRPr b="0" i="0">
                <a:latin typeface="Calibri Light" charset="0"/>
                <a:ea typeface="Calibri Light" charset="0"/>
                <a:cs typeface="Calibri Light"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rgbClr val="FF0000"/>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8638514-B826-4B4F-A79C-CFEC81132E8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userDrawn="1"/>
        </p:nvSpPr>
        <p:spPr>
          <a:xfrm>
            <a:off x="2514600" y="0"/>
            <a:ext cx="6629400" cy="198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E543F5D-0965-7141-8878-84610E8EC3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160597"/>
            <a:ext cx="1562247" cy="1592004"/>
          </a:xfrm>
          <a:prstGeom prst="rect">
            <a:avLst/>
          </a:prstGeom>
        </p:spPr>
      </p:pic>
    </p:spTree>
    <p:extLst>
      <p:ext uri="{BB962C8B-B14F-4D97-AF65-F5344CB8AC3E}">
        <p14:creationId xmlns:p14="http://schemas.microsoft.com/office/powerpoint/2010/main" val="273211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38514-B826-4B4F-A79C-CFEC81132E8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222124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38514-B826-4B4F-A79C-CFEC81132E8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66221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70" name="Title Text"/>
          <p:cNvSpPr txBox="1">
            <a:spLocks noGrp="1"/>
          </p:cNvSpPr>
          <p:nvPr>
            <p:ph type="title"/>
          </p:nvPr>
        </p:nvSpPr>
        <p:spPr>
          <a:xfrm>
            <a:off x="892968" y="1151929"/>
            <a:ext cx="7358064" cy="2321720"/>
          </a:xfrm>
          <a:prstGeom prst="rect">
            <a:avLst/>
          </a:prstGeom>
        </p:spPr>
        <p:txBody>
          <a:bodyPr lIns="35718" tIns="35718" rIns="35718" bIns="35718"/>
          <a:lstStyle>
            <a:lvl1pPr algn="ctr" defTabSz="410765">
              <a:defRPr sz="5600" cap="none">
                <a:solidFill>
                  <a:srgbClr val="000000"/>
                </a:solidFill>
                <a:latin typeface="Helvetica Light"/>
                <a:ea typeface="Helvetica Light"/>
                <a:cs typeface="Helvetica Light"/>
                <a:sym typeface="Helvetica Light"/>
              </a:defRPr>
            </a:lvl1pPr>
          </a:lstStyle>
          <a:p>
            <a:r>
              <a:t>Title Text</a:t>
            </a:r>
          </a:p>
        </p:txBody>
      </p:sp>
      <p:sp>
        <p:nvSpPr>
          <p:cNvPr id="171" name="Body Level One…"/>
          <p:cNvSpPr txBox="1">
            <a:spLocks noGrp="1"/>
          </p:cNvSpPr>
          <p:nvPr>
            <p:ph type="body" sz="quarter" idx="1"/>
          </p:nvPr>
        </p:nvSpPr>
        <p:spPr>
          <a:xfrm>
            <a:off x="892968" y="3536156"/>
            <a:ext cx="7358064" cy="794743"/>
          </a:xfrm>
          <a:prstGeom prst="rect">
            <a:avLst/>
          </a:prstGeom>
        </p:spPr>
        <p:txBody>
          <a:bodyPr lIns="35718" tIns="35718" rIns="35718" bIns="35718"/>
          <a:lstStyle>
            <a:lvl1pPr marL="0" indent="0" algn="ctr" defTabSz="410765">
              <a:spcBef>
                <a:spcPts val="0"/>
              </a:spcBef>
              <a:buClrTx/>
              <a:buSzTx/>
              <a:buNone/>
              <a:defRPr sz="2200">
                <a:latin typeface="Helvetica Light"/>
                <a:ea typeface="Helvetica Light"/>
                <a:cs typeface="Helvetica Light"/>
                <a:sym typeface="Helvetica Light"/>
              </a:defRPr>
            </a:lvl1pPr>
            <a:lvl2pPr marL="0" indent="228600" algn="ctr" defTabSz="410765">
              <a:spcBef>
                <a:spcPts val="0"/>
              </a:spcBef>
              <a:buClrTx/>
              <a:buSzTx/>
              <a:buNone/>
              <a:defRPr sz="2200">
                <a:latin typeface="Helvetica Light"/>
                <a:ea typeface="Helvetica Light"/>
                <a:cs typeface="Helvetica Light"/>
                <a:sym typeface="Helvetica Light"/>
              </a:defRPr>
            </a:lvl2pPr>
            <a:lvl3pPr marL="0" indent="457200" algn="ctr" defTabSz="410765">
              <a:spcBef>
                <a:spcPts val="0"/>
              </a:spcBef>
              <a:buClrTx/>
              <a:buSzTx/>
              <a:buNone/>
              <a:defRPr sz="2200">
                <a:latin typeface="Helvetica Light"/>
                <a:ea typeface="Helvetica Light"/>
                <a:cs typeface="Helvetica Light"/>
                <a:sym typeface="Helvetica Light"/>
              </a:defRPr>
            </a:lvl3pPr>
            <a:lvl4pPr marL="0" indent="685800" algn="ctr" defTabSz="410765">
              <a:spcBef>
                <a:spcPts val="0"/>
              </a:spcBef>
              <a:buClrTx/>
              <a:buSzTx/>
              <a:buNone/>
              <a:defRPr sz="2200">
                <a:latin typeface="Helvetica Light"/>
                <a:ea typeface="Helvetica Light"/>
                <a:cs typeface="Helvetica Light"/>
                <a:sym typeface="Helvetica Light"/>
              </a:defRPr>
            </a:lvl4pPr>
            <a:lvl5pPr marL="0" indent="914400" algn="ctr" defTabSz="410765">
              <a:spcBef>
                <a:spcPts val="0"/>
              </a:spcBef>
              <a:buClrTx/>
              <a:buSz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72" name="Slide Number"/>
          <p:cNvSpPr txBox="1">
            <a:spLocks noGrp="1"/>
          </p:cNvSpPr>
          <p:nvPr>
            <p:ph type="sldNum" sz="quarter" idx="2"/>
          </p:nvPr>
        </p:nvSpPr>
        <p:spPr>
          <a:xfrm>
            <a:off x="4440732" y="6505277"/>
            <a:ext cx="253607" cy="249238"/>
          </a:xfrm>
          <a:prstGeom prst="rect">
            <a:avLst/>
          </a:prstGeom>
        </p:spPr>
        <p:txBody>
          <a:bodyPr lIns="35718" tIns="35718" rIns="35718" bIns="35718" anchor="t"/>
          <a:lstStyle>
            <a:lvl1pPr defTabSz="410765">
              <a:defRPr sz="12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0400992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9" name="Shape 199"/>
          <p:cNvSpPr>
            <a:spLocks noGrp="1"/>
          </p:cNvSpPr>
          <p:nvPr>
            <p:ph type="sldNum" sz="quarter" idx="2"/>
          </p:nvPr>
        </p:nvSpPr>
        <p:spPr>
          <a:xfrm>
            <a:off x="7898309" y="6139768"/>
            <a:ext cx="990080" cy="636145"/>
          </a:xfrm>
          <a:prstGeom prst="rect">
            <a:avLst/>
          </a:prstGeom>
        </p:spPr>
        <p:txBody>
          <a:bodyPr wrap="square" lIns="65019" tIns="65019" rIns="65019" bIns="65019" anchor="ctr"/>
          <a:lstStyle>
            <a:lvl1pPr algn="r" defTabSz="685573">
              <a:defRPr sz="2690">
                <a:solidFill>
                  <a:srgbClr val="FFFFFF"/>
                </a:solidFill>
                <a:latin typeface="News Gothic MT"/>
                <a:ea typeface="News Gothic MT"/>
                <a:cs typeface="News Gothic MT"/>
                <a:sym typeface="News Gothic MT"/>
              </a:defRPr>
            </a:lvl1pPr>
          </a:lstStyle>
          <a:p>
            <a:fld id="{86CB4B4D-7CA3-9044-876B-883B54F8677D}" type="slidenum">
              <a:rPr/>
              <a:t>‹#›</a:t>
            </a:fld>
            <a:endParaRPr/>
          </a:p>
        </p:txBody>
      </p:sp>
    </p:spTree>
    <p:extLst>
      <p:ext uri="{BB962C8B-B14F-4D97-AF65-F5344CB8AC3E}">
        <p14:creationId xmlns:p14="http://schemas.microsoft.com/office/powerpoint/2010/main" val="11176959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copy">
    <p:spTree>
      <p:nvGrpSpPr>
        <p:cNvPr id="1" name=""/>
        <p:cNvGrpSpPr/>
        <p:nvPr/>
      </p:nvGrpSpPr>
      <p:grpSpPr>
        <a:xfrm>
          <a:off x="0" y="0"/>
          <a:ext cx="0" cy="0"/>
          <a:chOff x="0" y="0"/>
          <a:chExt cx="0" cy="0"/>
        </a:xfrm>
      </p:grpSpPr>
      <p:sp>
        <p:nvSpPr>
          <p:cNvPr id="287" name="Shape 287"/>
          <p:cNvSpPr>
            <a:spLocks noGrp="1"/>
          </p:cNvSpPr>
          <p:nvPr>
            <p:ph type="title"/>
          </p:nvPr>
        </p:nvSpPr>
        <p:spPr>
          <a:xfrm>
            <a:off x="892969" y="178594"/>
            <a:ext cx="7358063" cy="1714500"/>
          </a:xfrm>
          <a:prstGeom prst="rect">
            <a:avLst/>
          </a:prstGeom>
        </p:spPr>
        <p:txBody>
          <a:bodyPr/>
          <a:lstStyle/>
          <a:p>
            <a:r>
              <a:t>Title Text</a:t>
            </a:r>
          </a:p>
        </p:txBody>
      </p:sp>
      <p:sp>
        <p:nvSpPr>
          <p:cNvPr id="288" name="Shape 288"/>
          <p:cNvSpPr>
            <a:spLocks noGrp="1"/>
          </p:cNvSpPr>
          <p:nvPr>
            <p:ph type="sldNum" sz="quarter" idx="2"/>
          </p:nvPr>
        </p:nvSpPr>
        <p:spPr>
          <a:xfrm>
            <a:off x="4453655" y="6509743"/>
            <a:ext cx="227760" cy="267891"/>
          </a:xfrm>
          <a:prstGeom prst="rect">
            <a:avLst/>
          </a:prstGeom>
        </p:spPr>
        <p:txBody>
          <a:bodyPr/>
          <a:lstStyle>
            <a:lvl1pPr defTabSz="308015">
              <a:defRPr>
                <a:solidFill>
                  <a:srgbClr val="4F0F18"/>
                </a:solidFill>
                <a:latin typeface="Impact"/>
                <a:ea typeface="Impact"/>
                <a:cs typeface="Impact"/>
                <a:sym typeface="Impact"/>
              </a:defRPr>
            </a:lvl1pPr>
          </a:lstStyle>
          <a:p>
            <a:fld id="{86CB4B4D-7CA3-9044-876B-883B54F8677D}" type="slidenum">
              <a:rPr/>
              <a:t>‹#›</a:t>
            </a:fld>
            <a:endParaRPr/>
          </a:p>
        </p:txBody>
      </p:sp>
    </p:spTree>
    <p:extLst>
      <p:ext uri="{BB962C8B-B14F-4D97-AF65-F5344CB8AC3E}">
        <p14:creationId xmlns:p14="http://schemas.microsoft.com/office/powerpoint/2010/main" val="25028503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ED1C24"/>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638514-B826-4B4F-A79C-CFEC81132E8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254630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8638514-B826-4B4F-A79C-CFEC81132E8A}"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
        <p:nvSpPr>
          <p:cNvPr id="7" name="Rectangle 6"/>
          <p:cNvSpPr/>
          <p:nvPr userDrawn="1"/>
        </p:nvSpPr>
        <p:spPr>
          <a:xfrm>
            <a:off x="2514600" y="0"/>
            <a:ext cx="6629400" cy="198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2514600" cy="1981200"/>
          </a:xfrm>
          <a:prstGeom prst="rect">
            <a:avLst/>
          </a:prstGeom>
          <a:solidFill>
            <a:srgbClr val="E50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6AF4A1C-EBBC-974F-9819-1F204ED3CF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160597"/>
            <a:ext cx="1562247" cy="1592004"/>
          </a:xfrm>
          <a:prstGeom prst="rect">
            <a:avLst/>
          </a:prstGeom>
        </p:spPr>
      </p:pic>
    </p:spTree>
    <p:extLst>
      <p:ext uri="{BB962C8B-B14F-4D97-AF65-F5344CB8AC3E}">
        <p14:creationId xmlns:p14="http://schemas.microsoft.com/office/powerpoint/2010/main" val="250481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38514-B826-4B4F-A79C-CFEC81132E8A}" type="datetimeFigureOut">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235366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38514-B826-4B4F-A79C-CFEC81132E8A}" type="datetimeFigureOut">
              <a:rPr lang="en-US" smtClean="0"/>
              <a:t>2/25/20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229927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638514-B826-4B4F-A79C-CFEC81132E8A}" type="datetimeFigureOut">
              <a:rPr lang="en-US" smtClean="0"/>
              <a:t>2/25/20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64152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38514-B826-4B4F-A79C-CFEC81132E8A}" type="datetimeFigureOut">
              <a:rPr lang="en-US" smtClean="0"/>
              <a:t>2/25/20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3335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38514-B826-4B4F-A79C-CFEC81132E8A}" type="datetimeFigureOut">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127908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38514-B826-4B4F-A79C-CFEC81132E8A}" type="datetimeFigureOut">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1FA247-A7F9-4E9A-9124-D00EE9984746}" type="slidenum">
              <a:rPr lang="en-US" smtClean="0"/>
              <a:t>‹#›</a:t>
            </a:fld>
            <a:endParaRPr lang="en-US" dirty="0"/>
          </a:p>
        </p:txBody>
      </p:sp>
    </p:spTree>
    <p:extLst>
      <p:ext uri="{BB962C8B-B14F-4D97-AF65-F5344CB8AC3E}">
        <p14:creationId xmlns:p14="http://schemas.microsoft.com/office/powerpoint/2010/main" val="82117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38514-B826-4B4F-A79C-CFEC81132E8A}" type="datetimeFigureOut">
              <a:rPr lang="en-US" smtClean="0"/>
              <a:t>2/25/20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7" name="Straight Connector 6"/>
          <p:cNvCxnSpPr/>
          <p:nvPr userDrawn="1"/>
        </p:nvCxnSpPr>
        <p:spPr>
          <a:xfrm>
            <a:off x="381000" y="1371600"/>
            <a:ext cx="830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81000" y="1447800"/>
            <a:ext cx="83058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A20F87E-4ABA-5949-A82D-F3FB8C9E463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53400" y="5930311"/>
            <a:ext cx="776376" cy="791164"/>
          </a:xfrm>
          <a:prstGeom prst="rect">
            <a:avLst/>
          </a:prstGeom>
        </p:spPr>
      </p:pic>
    </p:spTree>
    <p:extLst>
      <p:ext uri="{BB962C8B-B14F-4D97-AF65-F5344CB8AC3E}">
        <p14:creationId xmlns:p14="http://schemas.microsoft.com/office/powerpoint/2010/main" val="129515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Lst>
  <p:txStyles>
    <p:titleStyle>
      <a:lvl1pPr algn="ctr" defTabSz="914400" rtl="0" eaLnBrk="1" latinLnBrk="0" hangingPunct="1">
        <a:spcBef>
          <a:spcPct val="0"/>
        </a:spcBef>
        <a:buNone/>
        <a:defRPr sz="4400" b="0" i="0" kern="1200">
          <a:solidFill>
            <a:schemeClr val="tx1"/>
          </a:solidFill>
          <a:latin typeface="Calibri Light" charset="0"/>
          <a:ea typeface="Calibri Light" charset="0"/>
          <a:cs typeface="Calibri Light" charset="0"/>
        </a:defRPr>
      </a:lvl1pPr>
    </p:titleStyle>
    <p:bodyStyle>
      <a:lvl1pPr marL="342900" indent="-342900" algn="l" defTabSz="914400" rtl="0" eaLnBrk="1" latinLnBrk="0" hangingPunct="1">
        <a:spcBef>
          <a:spcPct val="20000"/>
        </a:spcBef>
        <a:buClr>
          <a:srgbClr val="FF0000"/>
        </a:buClr>
        <a:buFont typeface="Wingdings" pitchFamily="2" charset="2"/>
        <a:buChar char="§"/>
        <a:defRPr sz="3200" b="0" i="0" kern="1200">
          <a:solidFill>
            <a:schemeClr val="tx1"/>
          </a:solidFill>
          <a:latin typeface="Calibri" charset="0"/>
          <a:ea typeface="Calibri" charset="0"/>
          <a:cs typeface="Calibri"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Calibri" charset="0"/>
          <a:ea typeface="Calibri" charset="0"/>
          <a:cs typeface="Calibri"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Calibri" charset="0"/>
          <a:ea typeface="Calibri" charset="0"/>
          <a:cs typeface="Calibri"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Calibri" charset="0"/>
          <a:ea typeface="Calibri" charset="0"/>
          <a:cs typeface="Calibri"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t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772400" cy="2057400"/>
          </a:xfrm>
        </p:spPr>
        <p:txBody>
          <a:bodyPr>
            <a:noAutofit/>
          </a:bodyPr>
          <a:lstStyle/>
          <a:p>
            <a:r>
              <a:rPr lang="en-US" sz="5400" b="1" dirty="0"/>
              <a:t>A Mindful Approach to</a:t>
            </a:r>
            <a:br>
              <a:rPr lang="en-US" sz="5400" b="1" dirty="0"/>
            </a:br>
            <a:r>
              <a:rPr lang="en-US" sz="5400" b="1" dirty="0"/>
              <a:t>Pain Management</a:t>
            </a:r>
          </a:p>
        </p:txBody>
      </p:sp>
      <p:sp>
        <p:nvSpPr>
          <p:cNvPr id="3" name="TextBox 2">
            <a:extLst>
              <a:ext uri="{FF2B5EF4-FFF2-40B4-BE49-F238E27FC236}">
                <a16:creationId xmlns:a16="http://schemas.microsoft.com/office/drawing/2014/main" id="{87F480A4-0A09-0749-BA13-D71289A1BAA0}"/>
              </a:ext>
            </a:extLst>
          </p:cNvPr>
          <p:cNvSpPr txBox="1"/>
          <p:nvPr/>
        </p:nvSpPr>
        <p:spPr>
          <a:xfrm>
            <a:off x="990600" y="5257800"/>
            <a:ext cx="7239000" cy="1446550"/>
          </a:xfrm>
          <a:prstGeom prst="rect">
            <a:avLst/>
          </a:prstGeom>
          <a:noFill/>
        </p:spPr>
        <p:txBody>
          <a:bodyPr wrap="square" rtlCol="0">
            <a:spAutoFit/>
          </a:bodyPr>
          <a:lstStyle/>
          <a:p>
            <a:pPr>
              <a:spcBef>
                <a:spcPts val="0"/>
              </a:spcBef>
            </a:pPr>
            <a:r>
              <a:rPr lang="en-US" sz="2000" b="1" dirty="0" err="1">
                <a:latin typeface="Calibri" panose="020F0502020204030204" pitchFamily="34" charset="0"/>
                <a:cs typeface="Calibri" panose="020F0502020204030204" pitchFamily="34" charset="0"/>
              </a:rPr>
              <a:t>Elana</a:t>
            </a:r>
            <a:r>
              <a:rPr lang="en-US" sz="2000" b="1" dirty="0">
                <a:latin typeface="Calibri" panose="020F0502020204030204" pitchFamily="34" charset="0"/>
                <a:cs typeface="Calibri" panose="020F0502020204030204" pitchFamily="34" charset="0"/>
              </a:rPr>
              <a:t> Rosenbaum, M.S., M.S.W., LICSW</a:t>
            </a:r>
          </a:p>
          <a:p>
            <a:pPr>
              <a:spcBef>
                <a:spcPts val="0"/>
              </a:spcBef>
            </a:pPr>
            <a:r>
              <a:rPr lang="en-US" dirty="0">
                <a:latin typeface="Calibri" panose="020F0502020204030204" pitchFamily="34" charset="0"/>
                <a:cs typeface="Calibri" panose="020F0502020204030204" pitchFamily="34" charset="0"/>
              </a:rPr>
              <a:t>Certified MBSR instructor and Licensed Independent Clinical Social Worker  Author: </a:t>
            </a:r>
            <a:r>
              <a:rPr lang="en-US" sz="1400" dirty="0">
                <a:latin typeface="Calibri" panose="020F0502020204030204" pitchFamily="34" charset="0"/>
                <a:cs typeface="Calibri" panose="020F0502020204030204" pitchFamily="34" charset="0"/>
              </a:rPr>
              <a:t>The Heart of Mindfulness-Based Stress Reduction, Being Well (Even When You’re Sick), Here for Now: Living Well with Cancer through Mindfulness</a:t>
            </a:r>
          </a:p>
          <a:p>
            <a:pPr>
              <a:spcBef>
                <a:spcPts val="0"/>
              </a:spcBef>
            </a:pP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98097157"/>
      </p:ext>
    </p:extLst>
  </p:cSld>
  <p:clrMapOvr>
    <a:masterClrMapping/>
  </p:clrMapOvr>
  <mc:AlternateContent xmlns:mc="http://schemas.openxmlformats.org/markup-compatibility/2006" xmlns:p14="http://schemas.microsoft.com/office/powerpoint/2010/main">
    <mc:Choice Requires="p14">
      <p:transition spd="slow" p14:dur="2000" advTm="132998"/>
    </mc:Choice>
    <mc:Fallback xmlns="">
      <p:transition spd="slow" advTm="1329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81DA8C-A150-B340-91B7-1153FD57FF94}"/>
              </a:ext>
            </a:extLst>
          </p:cNvPr>
          <p:cNvPicPr>
            <a:picLocks noChangeAspect="1"/>
          </p:cNvPicPr>
          <p:nvPr/>
        </p:nvPicPr>
        <p:blipFill>
          <a:blip r:embed="rId2"/>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0E555270-5AB4-4C41-A429-B542A88C6051}"/>
              </a:ext>
            </a:extLst>
          </p:cNvPr>
          <p:cNvPicPr>
            <a:picLocks noChangeAspect="1"/>
          </p:cNvPicPr>
          <p:nvPr/>
        </p:nvPicPr>
        <p:blipFill>
          <a:blip r:embed="rId3"/>
          <a:stretch>
            <a:fillRect/>
          </a:stretch>
        </p:blipFill>
        <p:spPr>
          <a:xfrm>
            <a:off x="-4011" y="152400"/>
            <a:ext cx="9144000" cy="6858000"/>
          </a:xfrm>
          <a:prstGeom prst="rect">
            <a:avLst/>
          </a:prstGeom>
        </p:spPr>
      </p:pic>
      <p:sp>
        <p:nvSpPr>
          <p:cNvPr id="6" name="TextBox 5">
            <a:extLst>
              <a:ext uri="{FF2B5EF4-FFF2-40B4-BE49-F238E27FC236}">
                <a16:creationId xmlns:a16="http://schemas.microsoft.com/office/drawing/2014/main" id="{719C6507-8D95-BA4A-A1A0-6607C7ECED3C}"/>
              </a:ext>
            </a:extLst>
          </p:cNvPr>
          <p:cNvSpPr txBox="1"/>
          <p:nvPr/>
        </p:nvSpPr>
        <p:spPr>
          <a:xfrm>
            <a:off x="5867400" y="5715000"/>
            <a:ext cx="3074496" cy="646331"/>
          </a:xfrm>
          <a:prstGeom prst="rect">
            <a:avLst/>
          </a:prstGeom>
          <a:noFill/>
        </p:spPr>
        <p:txBody>
          <a:bodyPr wrap="none" rtlCol="0">
            <a:spAutoFit/>
          </a:bodyPr>
          <a:lstStyle/>
          <a:p>
            <a:r>
              <a:rPr lang="en-US" dirty="0"/>
              <a:t>From Robert Rosenbaum, </a:t>
            </a:r>
            <a:r>
              <a:rPr lang="en-US" dirty="0" err="1"/>
              <a:t>Ph.D</a:t>
            </a:r>
            <a:endParaRPr lang="en-US" dirty="0"/>
          </a:p>
          <a:p>
            <a:r>
              <a:rPr lang="en-US" dirty="0"/>
              <a:t>Kaiser Permanente Pain Clinic</a:t>
            </a:r>
          </a:p>
        </p:txBody>
      </p:sp>
    </p:spTree>
    <p:extLst>
      <p:ext uri="{BB962C8B-B14F-4D97-AF65-F5344CB8AC3E}">
        <p14:creationId xmlns:p14="http://schemas.microsoft.com/office/powerpoint/2010/main" val="5372535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22A58-FA1E-EC41-88D7-C8AE881E260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04D38C7-9D77-5146-935C-AC4907E7D9BF}"/>
              </a:ext>
            </a:extLst>
          </p:cNvPr>
          <p:cNvSpPr>
            <a:spLocks noGrp="1"/>
          </p:cNvSpPr>
          <p:nvPr>
            <p:ph type="body" sz="quarter" idx="1"/>
          </p:nvPr>
        </p:nvSpPr>
        <p:spPr/>
        <p:txBody>
          <a:bodyPr/>
          <a:lstStyle/>
          <a:p>
            <a:endParaRPr lang="en-US"/>
          </a:p>
        </p:txBody>
      </p:sp>
      <p:pic>
        <p:nvPicPr>
          <p:cNvPr id="4" name="Picture 3">
            <a:extLst>
              <a:ext uri="{FF2B5EF4-FFF2-40B4-BE49-F238E27FC236}">
                <a16:creationId xmlns:a16="http://schemas.microsoft.com/office/drawing/2014/main" id="{2E9F06BA-76EF-0640-B7BA-13E451B38D2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405273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64BE-77F2-7C4F-AC8B-FCF5AD3C80A0}"/>
              </a:ext>
            </a:extLst>
          </p:cNvPr>
          <p:cNvSpPr>
            <a:spLocks noGrp="1"/>
          </p:cNvSpPr>
          <p:nvPr>
            <p:ph type="title"/>
          </p:nvPr>
        </p:nvSpPr>
        <p:spPr>
          <a:xfrm>
            <a:off x="0" y="76200"/>
            <a:ext cx="9144000" cy="6629400"/>
          </a:xfrm>
          <a:ln>
            <a:noFill/>
          </a:ln>
        </p:spPr>
        <p:txBody>
          <a:bodyPr>
            <a:normAutofit/>
          </a:bodyPr>
          <a:lstStyle/>
          <a:p>
            <a:r>
              <a:rPr lang="en-US" b="1" dirty="0"/>
              <a:t>Pain is whatever the experiencing person </a:t>
            </a:r>
            <a:br>
              <a:rPr lang="en-US" b="1" dirty="0"/>
            </a:br>
            <a:r>
              <a:rPr lang="en-US" b="1" dirty="0"/>
              <a:t>says it is and </a:t>
            </a:r>
            <a:br>
              <a:rPr lang="en-US" b="1" dirty="0"/>
            </a:br>
            <a:r>
              <a:rPr lang="en-US" b="1" dirty="0"/>
              <a:t>occurs whenever the experiencing person </a:t>
            </a:r>
            <a:br>
              <a:rPr lang="en-US" b="1" dirty="0"/>
            </a:br>
            <a:r>
              <a:rPr lang="en-US" b="1" dirty="0"/>
              <a:t>says it does.</a:t>
            </a:r>
            <a:br>
              <a:rPr lang="en-US" b="1" dirty="0"/>
            </a:br>
            <a:r>
              <a:rPr lang="en-US" i="1" dirty="0"/>
              <a:t>	</a:t>
            </a:r>
            <a:r>
              <a:rPr lang="en-US" sz="2700" i="1" dirty="0"/>
              <a:t>McCaffery and </a:t>
            </a:r>
            <a:r>
              <a:rPr lang="en-US" sz="2700" i="1" dirty="0" err="1"/>
              <a:t>Passero</a:t>
            </a:r>
            <a:endParaRPr lang="en-US" sz="2700" i="1" dirty="0"/>
          </a:p>
        </p:txBody>
      </p:sp>
    </p:spTree>
    <p:extLst>
      <p:ext uri="{BB962C8B-B14F-4D97-AF65-F5344CB8AC3E}">
        <p14:creationId xmlns:p14="http://schemas.microsoft.com/office/powerpoint/2010/main" val="37991945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6517" cy="2018832"/>
          </a:xfrm>
        </p:spPr>
        <p:txBody>
          <a:bodyPr>
            <a:noAutofit/>
          </a:bodyPr>
          <a:lstStyle/>
          <a:p>
            <a:r>
              <a:rPr lang="en-US" sz="3600" b="1" dirty="0">
                <a:solidFill>
                  <a:srgbClr val="FF0000"/>
                </a:solidFill>
              </a:rPr>
              <a:t>SUFFERING = PAIN X RESISTANCE</a:t>
            </a:r>
            <a:br>
              <a:rPr lang="en-US" sz="3000" b="1" dirty="0"/>
            </a:br>
            <a:r>
              <a:rPr lang="en-US" sz="3000" b="1" dirty="0"/>
              <a:t>If </a:t>
            </a:r>
            <a:r>
              <a:rPr lang="en-US" sz="3000" b="1" dirty="0" err="1"/>
              <a:t>only_____________than</a:t>
            </a:r>
            <a:r>
              <a:rPr lang="en-US" sz="3000" b="1" dirty="0"/>
              <a:t> I’d be happy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006" y="1727535"/>
            <a:ext cx="8167511" cy="4800600"/>
          </a:xfrm>
        </p:spPr>
      </p:pic>
    </p:spTree>
    <p:extLst>
      <p:ext uri="{BB962C8B-B14F-4D97-AF65-F5344CB8AC3E}">
        <p14:creationId xmlns:p14="http://schemas.microsoft.com/office/powerpoint/2010/main" val="398709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A169D-BC36-43DA-ACA1-2AEE8BCC8611}"/>
              </a:ext>
            </a:extLst>
          </p:cNvPr>
          <p:cNvSpPr/>
          <p:nvPr/>
        </p:nvSpPr>
        <p:spPr>
          <a:xfrm>
            <a:off x="1143000" y="1524000"/>
            <a:ext cx="6629400" cy="4524315"/>
          </a:xfrm>
          <a:prstGeom prst="rect">
            <a:avLst/>
          </a:prstGeom>
        </p:spPr>
        <p:txBody>
          <a:bodyPr wrap="square">
            <a:spAutoFit/>
          </a:bodyPr>
          <a:lstStyle/>
          <a:p>
            <a:r>
              <a:rPr lang="en-US" sz="3200" i="1" spc="15" dirty="0">
                <a:solidFill>
                  <a:srgbClr val="000000"/>
                </a:solidFill>
                <a:ea typeface="Times New Roman" panose="02020603050405020304" pitchFamily="18" charset="0"/>
              </a:rPr>
              <a:t>Between a stimulus and response there is a space. In that space is our power to choose our response. In our response lies our growth and our freedom. —Viktor Frankl</a:t>
            </a:r>
          </a:p>
          <a:p>
            <a:endParaRPr lang="en-US" sz="3200" dirty="0">
              <a:ea typeface="Times New Roman" panose="02020603050405020304" pitchFamily="18" charset="0"/>
            </a:endParaRPr>
          </a:p>
          <a:p>
            <a:r>
              <a:rPr lang="en-US" sz="3200" spc="15" dirty="0">
                <a:solidFill>
                  <a:srgbClr val="000000"/>
                </a:solidFill>
                <a:ea typeface="Times New Roman" panose="02020603050405020304" pitchFamily="18" charset="0"/>
              </a:rPr>
              <a:t>It’s not so much about what happens to you – but rather how you respond to what happens.</a:t>
            </a:r>
            <a:endParaRPr lang="en-US" sz="3200" dirty="0">
              <a:effectLst/>
              <a:ea typeface="Times New Roman" panose="02020603050405020304" pitchFamily="18" charset="0"/>
            </a:endParaRPr>
          </a:p>
        </p:txBody>
      </p:sp>
      <p:sp>
        <p:nvSpPr>
          <p:cNvPr id="4" name="TextBox 3">
            <a:extLst>
              <a:ext uri="{FF2B5EF4-FFF2-40B4-BE49-F238E27FC236}">
                <a16:creationId xmlns:a16="http://schemas.microsoft.com/office/drawing/2014/main" id="{3A39F7F4-4399-3042-9572-098DF9CE7BCE}"/>
              </a:ext>
            </a:extLst>
          </p:cNvPr>
          <p:cNvSpPr txBox="1"/>
          <p:nvPr/>
        </p:nvSpPr>
        <p:spPr>
          <a:xfrm>
            <a:off x="381000" y="228600"/>
            <a:ext cx="8763000" cy="923330"/>
          </a:xfrm>
          <a:prstGeom prst="rect">
            <a:avLst/>
          </a:prstGeom>
          <a:noFill/>
        </p:spPr>
        <p:txBody>
          <a:bodyPr wrap="square" rtlCol="0">
            <a:spAutoFit/>
          </a:bodyPr>
          <a:lstStyle/>
          <a:p>
            <a:r>
              <a:rPr lang="en-US" sz="5400" dirty="0"/>
              <a:t>S</a:t>
            </a:r>
            <a:r>
              <a:rPr lang="en-US" sz="2800" dirty="0"/>
              <a:t>timulus </a:t>
            </a:r>
            <a:r>
              <a:rPr lang="en-US" sz="5400" dirty="0"/>
              <a:t>          </a:t>
            </a:r>
            <a:r>
              <a:rPr lang="en-US" sz="4400" dirty="0"/>
              <a:t>CHOICE</a:t>
            </a:r>
            <a:r>
              <a:rPr lang="en-US" sz="5400" dirty="0"/>
              <a:t>         R</a:t>
            </a:r>
            <a:r>
              <a:rPr lang="en-US" sz="2800" dirty="0"/>
              <a:t>esponse</a:t>
            </a:r>
          </a:p>
        </p:txBody>
      </p:sp>
    </p:spTree>
    <p:extLst>
      <p:ext uri="{BB962C8B-B14F-4D97-AF65-F5344CB8AC3E}">
        <p14:creationId xmlns:p14="http://schemas.microsoft.com/office/powerpoint/2010/main" val="243066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4A6D-9F2B-A249-AE43-168493AD6DC5}"/>
              </a:ext>
            </a:extLst>
          </p:cNvPr>
          <p:cNvSpPr>
            <a:spLocks noGrp="1"/>
          </p:cNvSpPr>
          <p:nvPr>
            <p:ph type="title"/>
          </p:nvPr>
        </p:nvSpPr>
        <p:spPr>
          <a:xfrm>
            <a:off x="1792288" y="4800600"/>
            <a:ext cx="5486400" cy="566738"/>
          </a:xfrm>
          <a:prstGeom prst="rect">
            <a:avLst/>
          </a:prstGeom>
        </p:spPr>
        <p:txBody>
          <a:bodyPr anchor="b">
            <a:normAutofit/>
          </a:bodyPr>
          <a:lstStyle/>
          <a:p>
            <a:r>
              <a:rPr lang="en-US" dirty="0"/>
              <a:t>THE BODY</a:t>
            </a:r>
          </a:p>
        </p:txBody>
      </p:sp>
      <p:pic>
        <p:nvPicPr>
          <p:cNvPr id="6" name="Picture Placeholder 5" descr="A picture containing sitting, parking, light, front&#10;&#10;Description automatically generated">
            <a:extLst>
              <a:ext uri="{FF2B5EF4-FFF2-40B4-BE49-F238E27FC236}">
                <a16:creationId xmlns:a16="http://schemas.microsoft.com/office/drawing/2014/main" id="{BE0B5671-FB05-B346-8CDA-4819B7B3B07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999" b="-1"/>
          <a:stretch/>
        </p:blipFill>
        <p:spPr>
          <a:xfrm>
            <a:off x="1447800" y="1905000"/>
            <a:ext cx="5994400" cy="4495800"/>
          </a:xfrm>
          <a:prstGeom prst="rect">
            <a:avLst/>
          </a:prstGeom>
          <a:noFill/>
        </p:spPr>
      </p:pic>
      <p:sp>
        <p:nvSpPr>
          <p:cNvPr id="3" name="Content Placeholder 2">
            <a:extLst>
              <a:ext uri="{FF2B5EF4-FFF2-40B4-BE49-F238E27FC236}">
                <a16:creationId xmlns:a16="http://schemas.microsoft.com/office/drawing/2014/main" id="{A5A419C5-E49F-484C-9E0B-626919028BD2}"/>
              </a:ext>
            </a:extLst>
          </p:cNvPr>
          <p:cNvSpPr>
            <a:spLocks noGrp="1"/>
          </p:cNvSpPr>
          <p:nvPr>
            <p:ph type="body" sz="half" idx="2"/>
          </p:nvPr>
        </p:nvSpPr>
        <p:spPr>
          <a:xfrm>
            <a:off x="1792288" y="5367338"/>
            <a:ext cx="5486400" cy="804862"/>
          </a:xfrm>
          <a:prstGeom prst="rect">
            <a:avLst/>
          </a:prstGeom>
        </p:spPr>
        <p:txBody>
          <a:bodyPr>
            <a:normAutofit/>
          </a:bodyPr>
          <a:lstStyle/>
          <a:p>
            <a:r>
              <a:rPr lang="en-US" dirty="0"/>
              <a:t>What is your relationship to the body?</a:t>
            </a:r>
          </a:p>
          <a:p>
            <a:pPr lvl="1"/>
            <a:endParaRPr lang="en-US" sz="1400"/>
          </a:p>
        </p:txBody>
      </p:sp>
      <p:sp>
        <p:nvSpPr>
          <p:cNvPr id="7" name="TextBox 6">
            <a:extLst>
              <a:ext uri="{FF2B5EF4-FFF2-40B4-BE49-F238E27FC236}">
                <a16:creationId xmlns:a16="http://schemas.microsoft.com/office/drawing/2014/main" id="{7AAF2141-B1F1-294E-BD7C-323EA50041C2}"/>
              </a:ext>
            </a:extLst>
          </p:cNvPr>
          <p:cNvSpPr txBox="1"/>
          <p:nvPr/>
        </p:nvSpPr>
        <p:spPr>
          <a:xfrm>
            <a:off x="659230" y="329625"/>
            <a:ext cx="7821372" cy="1077218"/>
          </a:xfrm>
          <a:prstGeom prst="rect">
            <a:avLst/>
          </a:prstGeom>
          <a:noFill/>
        </p:spPr>
        <p:txBody>
          <a:bodyPr wrap="none" rtlCol="0">
            <a:spAutoFit/>
          </a:bodyPr>
          <a:lstStyle/>
          <a:p>
            <a:r>
              <a:rPr lang="en-US" sz="3200" b="1" dirty="0"/>
              <a:t>WHAT IS YOUR RELATIONSHIP TO THE BODY?</a:t>
            </a:r>
          </a:p>
          <a:p>
            <a:r>
              <a:rPr lang="en-US" sz="3200" b="1" dirty="0"/>
              <a:t>                          The Body Scan</a:t>
            </a:r>
          </a:p>
        </p:txBody>
      </p:sp>
    </p:spTree>
    <p:extLst>
      <p:ext uri="{BB962C8B-B14F-4D97-AF65-F5344CB8AC3E}">
        <p14:creationId xmlns:p14="http://schemas.microsoft.com/office/powerpoint/2010/main" val="1689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26"/>
            <a:ext cx="6858000" cy="1419821"/>
          </a:xfrm>
        </p:spPr>
        <p:txBody>
          <a:bodyPr>
            <a:normAutofit/>
          </a:bodyPr>
          <a:lstStyle/>
          <a:p>
            <a:pPr algn="ctr"/>
            <a:r>
              <a:rPr lang="en-US" sz="3164" b="1" dirty="0">
                <a:latin typeface="+mn-lt"/>
              </a:rPr>
              <a:t>SELF-REGULATION OF ATTENTION</a:t>
            </a:r>
          </a:p>
        </p:txBody>
      </p:sp>
      <p:sp>
        <p:nvSpPr>
          <p:cNvPr id="3" name="Rectangle 2"/>
          <p:cNvSpPr/>
          <p:nvPr/>
        </p:nvSpPr>
        <p:spPr>
          <a:xfrm>
            <a:off x="1644667" y="1997015"/>
            <a:ext cx="5698088" cy="486937"/>
          </a:xfrm>
          <a:prstGeom prst="rect">
            <a:avLst/>
          </a:prstGeom>
          <a:noFill/>
        </p:spPr>
        <p:txBody>
          <a:bodyPr wrap="square" lIns="48221" tIns="24110" rIns="48221" bIns="24110">
            <a:spAutoFit/>
          </a:bodyPr>
          <a:lstStyle/>
          <a:p>
            <a:pPr algn="ctr"/>
            <a:r>
              <a:rPr lang="en-US" sz="2848" b="1" dirty="0">
                <a:ln w="9525">
                  <a:solidFill>
                    <a:schemeClr val="bg1"/>
                  </a:solidFill>
                  <a:prstDash val="solid"/>
                </a:ln>
                <a:effectLst>
                  <a:outerShdw blurRad="12700" dist="38100" dir="2700000" algn="tl" rotWithShape="0">
                    <a:schemeClr val="bg1">
                      <a:lumMod val="50000"/>
                    </a:schemeClr>
                  </a:outerShdw>
                </a:effectLst>
              </a:rPr>
              <a:t>PRESENT MOMENT FOCUS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32" y="2618557"/>
            <a:ext cx="3668189" cy="1901185"/>
          </a:xfrm>
          <a:prstGeom prst="rect">
            <a:avLst/>
          </a:prstGeom>
        </p:spPr>
      </p:pic>
      <p:sp>
        <p:nvSpPr>
          <p:cNvPr id="9" name="Rectangle 8"/>
          <p:cNvSpPr/>
          <p:nvPr/>
        </p:nvSpPr>
        <p:spPr>
          <a:xfrm flipH="1">
            <a:off x="5448385" y="2999196"/>
            <a:ext cx="2271002" cy="925181"/>
          </a:xfrm>
          <a:prstGeom prst="rect">
            <a:avLst/>
          </a:prstGeom>
          <a:noFill/>
        </p:spPr>
        <p:txBody>
          <a:bodyPr wrap="square" lIns="48221" tIns="24110" rIns="48221" bIns="24110">
            <a:spAutoFit/>
          </a:bodyPr>
          <a:lstStyle/>
          <a:p>
            <a:pPr algn="l"/>
            <a:r>
              <a:rPr lang="en-US" sz="2848" b="1" dirty="0">
                <a:ln w="9525">
                  <a:solidFill>
                    <a:schemeClr val="bg1"/>
                  </a:solidFill>
                  <a:prstDash val="solid"/>
                </a:ln>
                <a:effectLst>
                  <a:outerShdw blurRad="12700" dist="38100" dir="2700000" algn="tl" rotWithShape="0">
                    <a:schemeClr val="bg1">
                      <a:lumMod val="50000"/>
                    </a:schemeClr>
                  </a:outerShdw>
                </a:effectLst>
              </a:rPr>
              <a:t>Mind Wanders</a:t>
            </a:r>
          </a:p>
        </p:txBody>
      </p:sp>
      <p:sp>
        <p:nvSpPr>
          <p:cNvPr id="10" name="Rectangle 9"/>
          <p:cNvSpPr/>
          <p:nvPr/>
        </p:nvSpPr>
        <p:spPr>
          <a:xfrm>
            <a:off x="3657346" y="4597588"/>
            <a:ext cx="2034383" cy="925181"/>
          </a:xfrm>
          <a:prstGeom prst="rect">
            <a:avLst/>
          </a:prstGeom>
          <a:noFill/>
        </p:spPr>
        <p:txBody>
          <a:bodyPr wrap="square" lIns="48221" tIns="24110" rIns="48221" bIns="24110">
            <a:spAutoFit/>
          </a:bodyPr>
          <a:lstStyle/>
          <a:p>
            <a:pPr algn="ctr"/>
            <a:r>
              <a:rPr lang="en-US" sz="2848" b="1" dirty="0">
                <a:ln w="9525">
                  <a:solidFill>
                    <a:schemeClr val="bg1"/>
                  </a:solidFill>
                  <a:prstDash val="solid"/>
                </a:ln>
                <a:effectLst>
                  <a:outerShdw blurRad="12700" dist="38100" dir="2700000" algn="tl" rotWithShape="0">
                    <a:schemeClr val="bg1">
                      <a:lumMod val="50000"/>
                    </a:schemeClr>
                  </a:outerShdw>
                </a:effectLst>
              </a:rPr>
              <a:t>RETURN TO NOW</a:t>
            </a:r>
          </a:p>
        </p:txBody>
      </p:sp>
      <p:sp>
        <p:nvSpPr>
          <p:cNvPr id="12" name="Rectangle 11"/>
          <p:cNvSpPr/>
          <p:nvPr/>
        </p:nvSpPr>
        <p:spPr>
          <a:xfrm>
            <a:off x="1644667" y="2999195"/>
            <a:ext cx="3935901" cy="968855"/>
          </a:xfrm>
          <a:prstGeom prst="rect">
            <a:avLst/>
          </a:prstGeom>
        </p:spPr>
        <p:txBody>
          <a:bodyPr wrap="square">
            <a:spAutoFit/>
          </a:bodyPr>
          <a:lstStyle/>
          <a:p>
            <a:pPr algn="l"/>
            <a:r>
              <a:rPr lang="en-US" sz="2848" b="1" dirty="0">
                <a:ln w="9525">
                  <a:solidFill>
                    <a:schemeClr val="bg1"/>
                  </a:solidFill>
                  <a:prstDash val="solid"/>
                </a:ln>
                <a:effectLst>
                  <a:outerShdw blurRad="12700" dist="38100" dir="2700000" algn="tl" rotWithShape="0">
                    <a:schemeClr val="bg1">
                      <a:lumMod val="50000"/>
                    </a:schemeClr>
                  </a:outerShdw>
                </a:effectLst>
              </a:rPr>
              <a:t>Mind </a:t>
            </a:r>
          </a:p>
          <a:p>
            <a:pPr algn="l"/>
            <a:r>
              <a:rPr lang="en-US" sz="2848" b="1" dirty="0">
                <a:ln w="9525">
                  <a:solidFill>
                    <a:schemeClr val="bg1"/>
                  </a:solidFill>
                  <a:prstDash val="solid"/>
                </a:ln>
                <a:effectLst>
                  <a:outerShdw blurRad="12700" dist="38100" dir="2700000" algn="tl" rotWithShape="0">
                    <a:schemeClr val="bg1">
                      <a:lumMod val="50000"/>
                    </a:schemeClr>
                  </a:outerShdw>
                </a:effectLst>
              </a:rPr>
              <a:t>Wanders</a:t>
            </a:r>
          </a:p>
        </p:txBody>
      </p:sp>
      <p:sp>
        <p:nvSpPr>
          <p:cNvPr id="16" name="Donut 15"/>
          <p:cNvSpPr/>
          <p:nvPr/>
        </p:nvSpPr>
        <p:spPr>
          <a:xfrm>
            <a:off x="1487431" y="977801"/>
            <a:ext cx="5993096" cy="5166462"/>
          </a:xfrm>
          <a:prstGeom prst="donut">
            <a:avLst>
              <a:gd name="adj" fmla="val 32632"/>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a:solidFill>
                <a:schemeClr val="tx1"/>
              </a:solidFill>
            </a:endParaRPr>
          </a:p>
        </p:txBody>
      </p:sp>
      <p:sp>
        <p:nvSpPr>
          <p:cNvPr id="4" name="TextBox 3"/>
          <p:cNvSpPr txBox="1"/>
          <p:nvPr/>
        </p:nvSpPr>
        <p:spPr>
          <a:xfrm>
            <a:off x="-1089266" y="5600568"/>
            <a:ext cx="10205838" cy="300082"/>
          </a:xfrm>
          <a:prstGeom prst="rect">
            <a:avLst/>
          </a:prstGeom>
          <a:noFill/>
        </p:spPr>
        <p:txBody>
          <a:bodyPr wrap="square" rtlCol="0">
            <a:spAutoFit/>
          </a:bodyPr>
          <a:lstStyle/>
          <a:p>
            <a:r>
              <a:rPr lang="en-US" sz="949" dirty="0"/>
              <a:t>                      		</a:t>
            </a:r>
            <a:r>
              <a:rPr lang="en-US" sz="1350" b="1" dirty="0"/>
              <a:t>TRAINING THE MINDFULNESS MUSCLE </a:t>
            </a:r>
          </a:p>
        </p:txBody>
      </p:sp>
    </p:spTree>
    <p:extLst>
      <p:ext uri="{BB962C8B-B14F-4D97-AF65-F5344CB8AC3E}">
        <p14:creationId xmlns:p14="http://schemas.microsoft.com/office/powerpoint/2010/main" val="32479715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9"/>
                                        </p:tgtEl>
                                        <p:attrNameLst>
                                          <p:attrName>style.visibility</p:attrName>
                                        </p:attrNameLst>
                                      </p:cBhvr>
                                      <p:to>
                                        <p:strVal val="visible"/>
                                      </p:to>
                                    </p:set>
                                    <p:set>
                                      <p:cBhvr>
                                        <p:cTn id="11" dur="455" fill="hold">
                                          <p:stCondLst>
                                            <p:cond delay="0"/>
                                          </p:stCondLst>
                                        </p:cTn>
                                        <p:tgtEl>
                                          <p:spTgt spid="9"/>
                                        </p:tgtEl>
                                        <p:attrNameLst>
                                          <p:attrName>style.rotation</p:attrName>
                                        </p:attrNameLst>
                                      </p:cBhvr>
                                      <p:to>
                                        <p:strVal val="-45.0"/>
                                      </p:to>
                                    </p:set>
                                    <p:anim calcmode="lin" valueType="num">
                                      <p:cBhvr>
                                        <p:cTn id="12"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 name="definitely-half-empty-fish.jpg"/>
          <p:cNvPicPr>
            <a:picLocks noChangeAspect="1"/>
          </p:cNvPicPr>
          <p:nvPr/>
        </p:nvPicPr>
        <p:blipFill>
          <a:blip r:embed="rId2"/>
          <a:stretch>
            <a:fillRect/>
          </a:stretch>
        </p:blipFill>
        <p:spPr>
          <a:xfrm>
            <a:off x="950738" y="857250"/>
            <a:ext cx="4045149" cy="5143500"/>
          </a:xfrm>
          <a:prstGeom prst="rect">
            <a:avLst/>
          </a:prstGeom>
          <a:ln w="12700">
            <a:miter lim="400000"/>
          </a:ln>
        </p:spPr>
      </p:pic>
      <p:pic>
        <p:nvPicPr>
          <p:cNvPr id="639" name="images.jpg"/>
          <p:cNvPicPr>
            <a:picLocks noChangeAspect="1"/>
          </p:cNvPicPr>
          <p:nvPr/>
        </p:nvPicPr>
        <p:blipFill>
          <a:blip r:embed="rId3"/>
          <a:stretch>
            <a:fillRect/>
          </a:stretch>
        </p:blipFill>
        <p:spPr>
          <a:xfrm>
            <a:off x="5606416" y="1188421"/>
            <a:ext cx="2459688" cy="4424009"/>
          </a:xfrm>
          <a:prstGeom prst="rect">
            <a:avLst/>
          </a:prstGeom>
          <a:ln w="12700">
            <a:miter lim="400000"/>
          </a:ln>
        </p:spPr>
      </p:pic>
      <p:sp>
        <p:nvSpPr>
          <p:cNvPr id="2" name="TextBox 1">
            <a:extLst>
              <a:ext uri="{FF2B5EF4-FFF2-40B4-BE49-F238E27FC236}">
                <a16:creationId xmlns:a16="http://schemas.microsoft.com/office/drawing/2014/main" id="{63BE0BD6-483E-854D-B0AF-C7FDDF687B34}"/>
              </a:ext>
            </a:extLst>
          </p:cNvPr>
          <p:cNvSpPr txBox="1"/>
          <p:nvPr/>
        </p:nvSpPr>
        <p:spPr>
          <a:xfrm>
            <a:off x="533400" y="152400"/>
            <a:ext cx="9145638" cy="461665"/>
          </a:xfrm>
          <a:prstGeom prst="rect">
            <a:avLst/>
          </a:prstGeom>
          <a:noFill/>
        </p:spPr>
        <p:txBody>
          <a:bodyPr wrap="square" rtlCol="0">
            <a:spAutoFit/>
          </a:bodyPr>
          <a:lstStyle/>
          <a:p>
            <a:r>
              <a:rPr lang="en-US" sz="2400" b="1" dirty="0"/>
              <a:t>Where do you place your attention</a:t>
            </a:r>
            <a:r>
              <a:rPr lang="en-US" dirty="0"/>
              <a:t>? </a:t>
            </a:r>
            <a:r>
              <a:rPr lang="en-US" sz="2400" b="1" dirty="0"/>
              <a:t>What is your default position?</a:t>
            </a:r>
          </a:p>
        </p:txBody>
      </p:sp>
    </p:spTree>
    <p:extLst>
      <p:ext uri="{BB962C8B-B14F-4D97-AF65-F5344CB8AC3E}">
        <p14:creationId xmlns:p14="http://schemas.microsoft.com/office/powerpoint/2010/main" val="167155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0431"/>
            <a:ext cx="8305800" cy="1600200"/>
          </a:xfrm>
          <a:prstGeom prst="rect">
            <a:avLst/>
          </a:prstGeom>
        </p:spPr>
        <p:txBody>
          <a:bodyPr anchor="ctr">
            <a:normAutofit fontScale="90000"/>
          </a:bodyPr>
          <a:lstStyle/>
          <a:p>
            <a:pPr>
              <a:lnSpc>
                <a:spcPct val="90000"/>
              </a:lnSpc>
            </a:pPr>
            <a:br>
              <a:rPr lang="en-US" sz="1800" dirty="0"/>
            </a:br>
            <a:br>
              <a:rPr lang="en-US" sz="1800" dirty="0"/>
            </a:br>
            <a:r>
              <a:rPr lang="en-US" sz="5300" b="1" dirty="0"/>
              <a:t>THE STRAIN OF PAIN LIES MAINLY IN THE BRAIN</a:t>
            </a:r>
          </a:p>
        </p:txBody>
      </p:sp>
      <p:sp>
        <p:nvSpPr>
          <p:cNvPr id="5" name="Text Placeholder 4">
            <a:extLst>
              <a:ext uri="{FF2B5EF4-FFF2-40B4-BE49-F238E27FC236}">
                <a16:creationId xmlns:a16="http://schemas.microsoft.com/office/drawing/2014/main" id="{197BEA5A-A8E0-744E-84A0-FDC28C2EFBAF}"/>
              </a:ext>
            </a:extLst>
          </p:cNvPr>
          <p:cNvSpPr>
            <a:spLocks noGrp="1"/>
          </p:cNvSpPr>
          <p:nvPr>
            <p:ph sz="half" idx="1"/>
          </p:nvPr>
        </p:nvSpPr>
        <p:spPr>
          <a:xfrm>
            <a:off x="381000" y="2057400"/>
            <a:ext cx="4114800" cy="4068763"/>
          </a:xfrm>
          <a:prstGeom prst="rect">
            <a:avLst/>
          </a:prstGeom>
        </p:spPr>
        <p:txBody>
          <a:bodyPr>
            <a:normAutofit/>
          </a:bodyPr>
          <a:lstStyle/>
          <a:p>
            <a:r>
              <a:rPr lang="en-US" sz="4000" dirty="0"/>
              <a:t>Neurons that fire together wire together</a:t>
            </a:r>
          </a:p>
          <a:p>
            <a:r>
              <a:rPr lang="en-US" dirty="0"/>
              <a:t>Donald Hebb, neuropsychologist</a:t>
            </a:r>
          </a:p>
        </p:txBody>
      </p:sp>
      <p:pic>
        <p:nvPicPr>
          <p:cNvPr id="7" name="Picture Placeholder 6" descr="A picture containing star, animal&#10;&#10;Description automatically generated">
            <a:extLst>
              <a:ext uri="{FF2B5EF4-FFF2-40B4-BE49-F238E27FC236}">
                <a16:creationId xmlns:a16="http://schemas.microsoft.com/office/drawing/2014/main" id="{EFFAACCA-2CAE-E546-A4CF-AA7DE292A07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260" r="17576"/>
          <a:stretch/>
        </p:blipFill>
        <p:spPr>
          <a:xfrm>
            <a:off x="4648200" y="1828800"/>
            <a:ext cx="4038600" cy="4297363"/>
          </a:xfrm>
          <a:prstGeom prst="rect">
            <a:avLst/>
          </a:prstGeom>
          <a:noFill/>
        </p:spPr>
      </p:pic>
      <p:sp>
        <p:nvSpPr>
          <p:cNvPr id="2" name="TextBox 1">
            <a:extLst>
              <a:ext uri="{FF2B5EF4-FFF2-40B4-BE49-F238E27FC236}">
                <a16:creationId xmlns:a16="http://schemas.microsoft.com/office/drawing/2014/main" id="{4FC53ABF-CE12-C54B-8FA3-151B57D7BEB4}"/>
              </a:ext>
            </a:extLst>
          </p:cNvPr>
          <p:cNvSpPr txBox="1"/>
          <p:nvPr/>
        </p:nvSpPr>
        <p:spPr>
          <a:xfrm>
            <a:off x="0" y="5486400"/>
            <a:ext cx="5530880" cy="13388280"/>
          </a:xfrm>
          <a:prstGeom prst="rect">
            <a:avLst/>
          </a:prstGeom>
          <a:noFill/>
        </p:spPr>
        <p:txBody>
          <a:bodyPr wrap="square" rtlCol="0">
            <a:spAutoFit/>
          </a:bodyPr>
          <a:lstStyle/>
          <a:p>
            <a:r>
              <a:rPr lang="en-US" i="1" dirty="0"/>
              <a:t>  </a:t>
            </a:r>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p:txBody>
      </p:sp>
      <p:sp>
        <p:nvSpPr>
          <p:cNvPr id="3" name="TextBox 2">
            <a:extLst>
              <a:ext uri="{FF2B5EF4-FFF2-40B4-BE49-F238E27FC236}">
                <a16:creationId xmlns:a16="http://schemas.microsoft.com/office/drawing/2014/main" id="{5EF175C3-2F8D-034C-93C5-AACDD1FFCF3E}"/>
              </a:ext>
            </a:extLst>
          </p:cNvPr>
          <p:cNvSpPr txBox="1"/>
          <p:nvPr/>
        </p:nvSpPr>
        <p:spPr>
          <a:xfrm>
            <a:off x="4495800" y="1447800"/>
            <a:ext cx="4419600" cy="307777"/>
          </a:xfrm>
          <a:prstGeom prst="rect">
            <a:avLst/>
          </a:prstGeom>
          <a:noFill/>
        </p:spPr>
        <p:txBody>
          <a:bodyPr wrap="square" rtlCol="0">
            <a:spAutoFit/>
          </a:bodyPr>
          <a:lstStyle/>
          <a:p>
            <a:r>
              <a:rPr lang="en-US" sz="1400" i="1" dirty="0"/>
              <a:t>        THE STRAIN OF PAIN SUNG TO THE RAIN IN </a:t>
            </a:r>
            <a:r>
              <a:rPr lang="en-US" sz="1400" dirty="0"/>
              <a:t>SPAIN</a:t>
            </a:r>
          </a:p>
        </p:txBody>
      </p:sp>
    </p:spTree>
    <p:extLst>
      <p:ext uri="{BB962C8B-B14F-4D97-AF65-F5344CB8AC3E}">
        <p14:creationId xmlns:p14="http://schemas.microsoft.com/office/powerpoint/2010/main" val="188682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Content Placeholder 3" descr="Content Placeholder 3"/>
          <p:cNvPicPr>
            <a:picLocks noChangeAspect="1"/>
          </p:cNvPicPr>
          <p:nvPr/>
        </p:nvPicPr>
        <p:blipFill>
          <a:blip r:embed="rId2"/>
          <a:srcRect t="863"/>
          <a:stretch>
            <a:fillRect/>
          </a:stretch>
        </p:blipFill>
        <p:spPr>
          <a:xfrm>
            <a:off x="1672828" y="29567"/>
            <a:ext cx="5798344" cy="6798800"/>
          </a:xfrm>
          <a:custGeom>
            <a:avLst/>
            <a:gdLst/>
            <a:ahLst/>
            <a:cxnLst>
              <a:cxn ang="0">
                <a:pos x="wd2" y="hd2"/>
              </a:cxn>
              <a:cxn ang="5400000">
                <a:pos x="wd2" y="hd2"/>
              </a:cxn>
              <a:cxn ang="10800000">
                <a:pos x="wd2" y="hd2"/>
              </a:cxn>
              <a:cxn ang="16200000">
                <a:pos x="wd2" y="hd2"/>
              </a:cxn>
            </a:cxnLst>
            <a:rect l="0" t="0" r="r" b="b"/>
            <a:pathLst>
              <a:path w="21600" h="21600" extrusionOk="0">
                <a:moveTo>
                  <a:pt x="3760" y="0"/>
                </a:moveTo>
                <a:lnTo>
                  <a:pt x="3780" y="763"/>
                </a:lnTo>
                <a:cubicBezTo>
                  <a:pt x="3798" y="1477"/>
                  <a:pt x="3793" y="1525"/>
                  <a:pt x="3717" y="1542"/>
                </a:cubicBezTo>
                <a:cubicBezTo>
                  <a:pt x="3612" y="1565"/>
                  <a:pt x="3611" y="1697"/>
                  <a:pt x="3715" y="1690"/>
                </a:cubicBezTo>
                <a:cubicBezTo>
                  <a:pt x="3787" y="1685"/>
                  <a:pt x="3792" y="1739"/>
                  <a:pt x="3792" y="2355"/>
                </a:cubicBezTo>
                <a:cubicBezTo>
                  <a:pt x="3792" y="2777"/>
                  <a:pt x="3809" y="3028"/>
                  <a:pt x="3837" y="3029"/>
                </a:cubicBezTo>
                <a:cubicBezTo>
                  <a:pt x="3861" y="3029"/>
                  <a:pt x="4442" y="3029"/>
                  <a:pt x="5127" y="3027"/>
                </a:cubicBezTo>
                <a:cubicBezTo>
                  <a:pt x="6193" y="3026"/>
                  <a:pt x="6382" y="3033"/>
                  <a:pt x="6430" y="3083"/>
                </a:cubicBezTo>
                <a:cubicBezTo>
                  <a:pt x="6497" y="3152"/>
                  <a:pt x="6614" y="3159"/>
                  <a:pt x="6598" y="3093"/>
                </a:cubicBezTo>
                <a:cubicBezTo>
                  <a:pt x="6590" y="3056"/>
                  <a:pt x="6898" y="3044"/>
                  <a:pt x="8006" y="3037"/>
                </a:cubicBezTo>
                <a:lnTo>
                  <a:pt x="9425" y="3031"/>
                </a:lnTo>
                <a:lnTo>
                  <a:pt x="9447" y="1553"/>
                </a:lnTo>
                <a:cubicBezTo>
                  <a:pt x="9459" y="741"/>
                  <a:pt x="9464" y="60"/>
                  <a:pt x="9456" y="40"/>
                </a:cubicBezTo>
                <a:cubicBezTo>
                  <a:pt x="9447" y="17"/>
                  <a:pt x="8387" y="2"/>
                  <a:pt x="6600" y="1"/>
                </a:cubicBezTo>
                <a:lnTo>
                  <a:pt x="3760" y="0"/>
                </a:lnTo>
                <a:close/>
                <a:moveTo>
                  <a:pt x="12199" y="20"/>
                </a:moveTo>
                <a:lnTo>
                  <a:pt x="12187" y="1461"/>
                </a:lnTo>
                <a:cubicBezTo>
                  <a:pt x="12180" y="2254"/>
                  <a:pt x="12180" y="2929"/>
                  <a:pt x="12188" y="2963"/>
                </a:cubicBezTo>
                <a:cubicBezTo>
                  <a:pt x="12201" y="3019"/>
                  <a:pt x="12341" y="3027"/>
                  <a:pt x="13608" y="3036"/>
                </a:cubicBezTo>
                <a:cubicBezTo>
                  <a:pt x="14914" y="3045"/>
                  <a:pt x="15013" y="3050"/>
                  <a:pt x="15008" y="3112"/>
                </a:cubicBezTo>
                <a:cubicBezTo>
                  <a:pt x="14999" y="3205"/>
                  <a:pt x="15152" y="3197"/>
                  <a:pt x="15181" y="3103"/>
                </a:cubicBezTo>
                <a:cubicBezTo>
                  <a:pt x="15203" y="3029"/>
                  <a:pt x="15242" y="3027"/>
                  <a:pt x="16539" y="3027"/>
                </a:cubicBezTo>
                <a:lnTo>
                  <a:pt x="17874" y="3027"/>
                </a:lnTo>
                <a:lnTo>
                  <a:pt x="17864" y="1533"/>
                </a:lnTo>
                <a:cubicBezTo>
                  <a:pt x="17858" y="711"/>
                  <a:pt x="17842" y="39"/>
                  <a:pt x="17830" y="39"/>
                </a:cubicBezTo>
                <a:cubicBezTo>
                  <a:pt x="17818" y="39"/>
                  <a:pt x="16546" y="34"/>
                  <a:pt x="15003" y="29"/>
                </a:cubicBezTo>
                <a:lnTo>
                  <a:pt x="12199" y="20"/>
                </a:lnTo>
                <a:close/>
                <a:moveTo>
                  <a:pt x="3216" y="1552"/>
                </a:moveTo>
                <a:cubicBezTo>
                  <a:pt x="3179" y="1552"/>
                  <a:pt x="3149" y="1586"/>
                  <a:pt x="3149" y="1628"/>
                </a:cubicBezTo>
                <a:cubicBezTo>
                  <a:pt x="3149" y="1670"/>
                  <a:pt x="3179" y="1703"/>
                  <a:pt x="3216" y="1703"/>
                </a:cubicBezTo>
                <a:cubicBezTo>
                  <a:pt x="3253" y="1703"/>
                  <a:pt x="3282" y="1670"/>
                  <a:pt x="3282" y="1628"/>
                </a:cubicBezTo>
                <a:cubicBezTo>
                  <a:pt x="3282" y="1586"/>
                  <a:pt x="3253" y="1552"/>
                  <a:pt x="3216" y="1552"/>
                </a:cubicBezTo>
                <a:close/>
                <a:moveTo>
                  <a:pt x="2717" y="1561"/>
                </a:moveTo>
                <a:cubicBezTo>
                  <a:pt x="2683" y="1551"/>
                  <a:pt x="2661" y="1581"/>
                  <a:pt x="2661" y="1642"/>
                </a:cubicBezTo>
                <a:cubicBezTo>
                  <a:pt x="2661" y="1713"/>
                  <a:pt x="2680" y="1733"/>
                  <a:pt x="2731" y="1716"/>
                </a:cubicBezTo>
                <a:cubicBezTo>
                  <a:pt x="2809" y="1690"/>
                  <a:pt x="2800" y="1584"/>
                  <a:pt x="2717" y="1561"/>
                </a:cubicBezTo>
                <a:close/>
                <a:moveTo>
                  <a:pt x="2728" y="1879"/>
                </a:moveTo>
                <a:cubicBezTo>
                  <a:pt x="2682" y="1864"/>
                  <a:pt x="2661" y="1881"/>
                  <a:pt x="2661" y="1932"/>
                </a:cubicBezTo>
                <a:cubicBezTo>
                  <a:pt x="2661" y="1973"/>
                  <a:pt x="2691" y="2006"/>
                  <a:pt x="2728" y="2006"/>
                </a:cubicBezTo>
                <a:cubicBezTo>
                  <a:pt x="2764" y="2006"/>
                  <a:pt x="2794" y="1982"/>
                  <a:pt x="2794" y="1953"/>
                </a:cubicBezTo>
                <a:cubicBezTo>
                  <a:pt x="2794" y="1924"/>
                  <a:pt x="2764" y="1891"/>
                  <a:pt x="2728" y="1879"/>
                </a:cubicBezTo>
                <a:close/>
                <a:moveTo>
                  <a:pt x="2728" y="2157"/>
                </a:moveTo>
                <a:cubicBezTo>
                  <a:pt x="2691" y="2157"/>
                  <a:pt x="2661" y="2183"/>
                  <a:pt x="2661" y="2214"/>
                </a:cubicBezTo>
                <a:cubicBezTo>
                  <a:pt x="2661" y="2245"/>
                  <a:pt x="2691" y="2271"/>
                  <a:pt x="2728" y="2271"/>
                </a:cubicBezTo>
                <a:cubicBezTo>
                  <a:pt x="2764" y="2271"/>
                  <a:pt x="2794" y="2245"/>
                  <a:pt x="2794" y="2214"/>
                </a:cubicBezTo>
                <a:cubicBezTo>
                  <a:pt x="2794" y="2183"/>
                  <a:pt x="2764" y="2157"/>
                  <a:pt x="2728" y="2157"/>
                </a:cubicBezTo>
                <a:close/>
                <a:moveTo>
                  <a:pt x="2728" y="2422"/>
                </a:moveTo>
                <a:cubicBezTo>
                  <a:pt x="2691" y="2422"/>
                  <a:pt x="2661" y="2456"/>
                  <a:pt x="2661" y="2497"/>
                </a:cubicBezTo>
                <a:cubicBezTo>
                  <a:pt x="2661" y="2547"/>
                  <a:pt x="2682" y="2564"/>
                  <a:pt x="2728" y="2549"/>
                </a:cubicBezTo>
                <a:cubicBezTo>
                  <a:pt x="2764" y="2538"/>
                  <a:pt x="2794" y="2504"/>
                  <a:pt x="2794" y="2475"/>
                </a:cubicBezTo>
                <a:cubicBezTo>
                  <a:pt x="2794" y="2446"/>
                  <a:pt x="2764" y="2422"/>
                  <a:pt x="2728" y="2422"/>
                </a:cubicBezTo>
                <a:close/>
                <a:moveTo>
                  <a:pt x="2729" y="2700"/>
                </a:moveTo>
                <a:cubicBezTo>
                  <a:pt x="2691" y="2700"/>
                  <a:pt x="2661" y="2731"/>
                  <a:pt x="2661" y="2771"/>
                </a:cubicBezTo>
                <a:cubicBezTo>
                  <a:pt x="2661" y="2813"/>
                  <a:pt x="2686" y="2837"/>
                  <a:pt x="2717" y="2828"/>
                </a:cubicBezTo>
                <a:cubicBezTo>
                  <a:pt x="2799" y="2805"/>
                  <a:pt x="2809" y="2700"/>
                  <a:pt x="2729" y="2700"/>
                </a:cubicBezTo>
                <a:close/>
                <a:moveTo>
                  <a:pt x="2714" y="2997"/>
                </a:moveTo>
                <a:cubicBezTo>
                  <a:pt x="2685" y="2989"/>
                  <a:pt x="2661" y="3017"/>
                  <a:pt x="2661" y="3060"/>
                </a:cubicBezTo>
                <a:cubicBezTo>
                  <a:pt x="2661" y="3115"/>
                  <a:pt x="2681" y="3131"/>
                  <a:pt x="2729" y="3116"/>
                </a:cubicBezTo>
                <a:cubicBezTo>
                  <a:pt x="2805" y="3091"/>
                  <a:pt x="2797" y="3020"/>
                  <a:pt x="2714" y="2997"/>
                </a:cubicBezTo>
                <a:close/>
                <a:moveTo>
                  <a:pt x="2728" y="3278"/>
                </a:moveTo>
                <a:cubicBezTo>
                  <a:pt x="2683" y="3264"/>
                  <a:pt x="2661" y="3280"/>
                  <a:pt x="2661" y="3330"/>
                </a:cubicBezTo>
                <a:cubicBezTo>
                  <a:pt x="2661" y="3380"/>
                  <a:pt x="2683" y="3396"/>
                  <a:pt x="2728" y="3382"/>
                </a:cubicBezTo>
                <a:cubicBezTo>
                  <a:pt x="2764" y="3370"/>
                  <a:pt x="2794" y="3346"/>
                  <a:pt x="2794" y="3330"/>
                </a:cubicBezTo>
                <a:cubicBezTo>
                  <a:pt x="2794" y="3314"/>
                  <a:pt x="2764" y="3290"/>
                  <a:pt x="2728" y="3278"/>
                </a:cubicBezTo>
                <a:close/>
                <a:moveTo>
                  <a:pt x="6521" y="3330"/>
                </a:moveTo>
                <a:cubicBezTo>
                  <a:pt x="6462" y="3330"/>
                  <a:pt x="6442" y="3348"/>
                  <a:pt x="6459" y="3387"/>
                </a:cubicBezTo>
                <a:cubicBezTo>
                  <a:pt x="6473" y="3418"/>
                  <a:pt x="6513" y="3443"/>
                  <a:pt x="6547" y="3443"/>
                </a:cubicBezTo>
                <a:cubicBezTo>
                  <a:pt x="6581" y="3443"/>
                  <a:pt x="6609" y="3418"/>
                  <a:pt x="6609" y="3387"/>
                </a:cubicBezTo>
                <a:cubicBezTo>
                  <a:pt x="6609" y="3355"/>
                  <a:pt x="6569" y="3330"/>
                  <a:pt x="6521" y="3330"/>
                </a:cubicBezTo>
                <a:close/>
                <a:moveTo>
                  <a:pt x="15080" y="3368"/>
                </a:moveTo>
                <a:cubicBezTo>
                  <a:pt x="15056" y="3368"/>
                  <a:pt x="15036" y="3385"/>
                  <a:pt x="15036" y="3406"/>
                </a:cubicBezTo>
                <a:cubicBezTo>
                  <a:pt x="15036" y="3426"/>
                  <a:pt x="15056" y="3443"/>
                  <a:pt x="15080" y="3443"/>
                </a:cubicBezTo>
                <a:cubicBezTo>
                  <a:pt x="15104" y="3443"/>
                  <a:pt x="15124" y="3426"/>
                  <a:pt x="15124" y="3406"/>
                </a:cubicBezTo>
                <a:cubicBezTo>
                  <a:pt x="15124" y="3385"/>
                  <a:pt x="15104" y="3368"/>
                  <a:pt x="15080" y="3368"/>
                </a:cubicBezTo>
                <a:close/>
                <a:moveTo>
                  <a:pt x="2728" y="3557"/>
                </a:moveTo>
                <a:cubicBezTo>
                  <a:pt x="2691" y="3557"/>
                  <a:pt x="2661" y="3582"/>
                  <a:pt x="2661" y="3614"/>
                </a:cubicBezTo>
                <a:cubicBezTo>
                  <a:pt x="2661" y="3645"/>
                  <a:pt x="2691" y="3670"/>
                  <a:pt x="2728" y="3670"/>
                </a:cubicBezTo>
                <a:cubicBezTo>
                  <a:pt x="2764" y="3670"/>
                  <a:pt x="2794" y="3645"/>
                  <a:pt x="2794" y="3614"/>
                </a:cubicBezTo>
                <a:cubicBezTo>
                  <a:pt x="2794" y="3582"/>
                  <a:pt x="2764" y="3557"/>
                  <a:pt x="2728" y="3557"/>
                </a:cubicBezTo>
                <a:close/>
                <a:moveTo>
                  <a:pt x="6524" y="3633"/>
                </a:moveTo>
                <a:cubicBezTo>
                  <a:pt x="6463" y="3633"/>
                  <a:pt x="6446" y="3652"/>
                  <a:pt x="6462" y="3706"/>
                </a:cubicBezTo>
                <a:cubicBezTo>
                  <a:pt x="6476" y="3749"/>
                  <a:pt x="6510" y="3769"/>
                  <a:pt x="6547" y="3757"/>
                </a:cubicBezTo>
                <a:cubicBezTo>
                  <a:pt x="6639" y="3727"/>
                  <a:pt x="6622" y="3633"/>
                  <a:pt x="6524" y="3633"/>
                </a:cubicBezTo>
                <a:close/>
                <a:moveTo>
                  <a:pt x="15102" y="3633"/>
                </a:moveTo>
                <a:cubicBezTo>
                  <a:pt x="15066" y="3633"/>
                  <a:pt x="15036" y="3658"/>
                  <a:pt x="15036" y="3689"/>
                </a:cubicBezTo>
                <a:cubicBezTo>
                  <a:pt x="15036" y="3721"/>
                  <a:pt x="15066" y="3746"/>
                  <a:pt x="15102" y="3746"/>
                </a:cubicBezTo>
                <a:cubicBezTo>
                  <a:pt x="15139" y="3746"/>
                  <a:pt x="15169" y="3721"/>
                  <a:pt x="15169" y="3689"/>
                </a:cubicBezTo>
                <a:cubicBezTo>
                  <a:pt x="15169" y="3658"/>
                  <a:pt x="15139" y="3633"/>
                  <a:pt x="15102" y="3633"/>
                </a:cubicBezTo>
                <a:close/>
                <a:moveTo>
                  <a:pt x="2735" y="3822"/>
                </a:moveTo>
                <a:cubicBezTo>
                  <a:pt x="2653" y="3822"/>
                  <a:pt x="2620" y="3858"/>
                  <a:pt x="2646" y="3918"/>
                </a:cubicBezTo>
                <a:cubicBezTo>
                  <a:pt x="2675" y="3981"/>
                  <a:pt x="2794" y="3946"/>
                  <a:pt x="2794" y="3875"/>
                </a:cubicBezTo>
                <a:cubicBezTo>
                  <a:pt x="2794" y="3846"/>
                  <a:pt x="2768" y="3822"/>
                  <a:pt x="2735" y="3822"/>
                </a:cubicBezTo>
                <a:close/>
                <a:moveTo>
                  <a:pt x="6576" y="3920"/>
                </a:moveTo>
                <a:cubicBezTo>
                  <a:pt x="6561" y="3920"/>
                  <a:pt x="6542" y="3925"/>
                  <a:pt x="6517" y="3936"/>
                </a:cubicBezTo>
                <a:cubicBezTo>
                  <a:pt x="6442" y="3971"/>
                  <a:pt x="6436" y="3989"/>
                  <a:pt x="6480" y="4035"/>
                </a:cubicBezTo>
                <a:cubicBezTo>
                  <a:pt x="6524" y="4080"/>
                  <a:pt x="6542" y="4081"/>
                  <a:pt x="6572" y="4041"/>
                </a:cubicBezTo>
                <a:cubicBezTo>
                  <a:pt x="6626" y="3968"/>
                  <a:pt x="6622" y="3920"/>
                  <a:pt x="6576" y="3920"/>
                </a:cubicBezTo>
                <a:close/>
                <a:moveTo>
                  <a:pt x="15087" y="3941"/>
                </a:moveTo>
                <a:cubicBezTo>
                  <a:pt x="15072" y="3939"/>
                  <a:pt x="15057" y="3941"/>
                  <a:pt x="15048" y="3949"/>
                </a:cubicBezTo>
                <a:cubicBezTo>
                  <a:pt x="15030" y="3964"/>
                  <a:pt x="15045" y="3992"/>
                  <a:pt x="15080" y="4011"/>
                </a:cubicBezTo>
                <a:cubicBezTo>
                  <a:pt x="15163" y="4054"/>
                  <a:pt x="15200" y="4023"/>
                  <a:pt x="15133" y="3965"/>
                </a:cubicBezTo>
                <a:cubicBezTo>
                  <a:pt x="15119" y="3953"/>
                  <a:pt x="15103" y="3944"/>
                  <a:pt x="15087" y="3941"/>
                </a:cubicBezTo>
                <a:close/>
                <a:moveTo>
                  <a:pt x="2680" y="4112"/>
                </a:moveTo>
                <a:cubicBezTo>
                  <a:pt x="2665" y="4116"/>
                  <a:pt x="2654" y="4126"/>
                  <a:pt x="2646" y="4142"/>
                </a:cubicBezTo>
                <a:cubicBezTo>
                  <a:pt x="2634" y="4170"/>
                  <a:pt x="2636" y="4203"/>
                  <a:pt x="2651" y="4215"/>
                </a:cubicBezTo>
                <a:cubicBezTo>
                  <a:pt x="2701" y="4258"/>
                  <a:pt x="2794" y="4238"/>
                  <a:pt x="2794" y="4185"/>
                </a:cubicBezTo>
                <a:cubicBezTo>
                  <a:pt x="2794" y="4131"/>
                  <a:pt x="2726" y="4098"/>
                  <a:pt x="2680" y="4112"/>
                </a:cubicBezTo>
                <a:close/>
                <a:moveTo>
                  <a:pt x="6527" y="4200"/>
                </a:moveTo>
                <a:cubicBezTo>
                  <a:pt x="6461" y="4200"/>
                  <a:pt x="6446" y="4218"/>
                  <a:pt x="6464" y="4277"/>
                </a:cubicBezTo>
                <a:cubicBezTo>
                  <a:pt x="6491" y="4366"/>
                  <a:pt x="6578" y="4357"/>
                  <a:pt x="6600" y="4263"/>
                </a:cubicBezTo>
                <a:cubicBezTo>
                  <a:pt x="6609" y="4221"/>
                  <a:pt x="6585" y="4200"/>
                  <a:pt x="6527" y="4200"/>
                </a:cubicBezTo>
                <a:close/>
                <a:moveTo>
                  <a:pt x="15048" y="4211"/>
                </a:moveTo>
                <a:cubicBezTo>
                  <a:pt x="15038" y="4213"/>
                  <a:pt x="15036" y="4227"/>
                  <a:pt x="15036" y="4252"/>
                </a:cubicBezTo>
                <a:cubicBezTo>
                  <a:pt x="15036" y="4285"/>
                  <a:pt x="15066" y="4313"/>
                  <a:pt x="15102" y="4313"/>
                </a:cubicBezTo>
                <a:cubicBezTo>
                  <a:pt x="15139" y="4313"/>
                  <a:pt x="15169" y="4307"/>
                  <a:pt x="15169" y="4300"/>
                </a:cubicBezTo>
                <a:cubicBezTo>
                  <a:pt x="15169" y="4292"/>
                  <a:pt x="15139" y="4264"/>
                  <a:pt x="15102" y="4238"/>
                </a:cubicBezTo>
                <a:cubicBezTo>
                  <a:pt x="15075" y="4219"/>
                  <a:pt x="15057" y="4209"/>
                  <a:pt x="15048" y="4211"/>
                </a:cubicBezTo>
                <a:close/>
                <a:moveTo>
                  <a:pt x="2728" y="4389"/>
                </a:moveTo>
                <a:cubicBezTo>
                  <a:pt x="2691" y="4389"/>
                  <a:pt x="2661" y="4415"/>
                  <a:pt x="2661" y="4446"/>
                </a:cubicBezTo>
                <a:cubicBezTo>
                  <a:pt x="2661" y="4477"/>
                  <a:pt x="2691" y="4503"/>
                  <a:pt x="2728" y="4503"/>
                </a:cubicBezTo>
                <a:cubicBezTo>
                  <a:pt x="2764" y="4503"/>
                  <a:pt x="2794" y="4477"/>
                  <a:pt x="2794" y="4446"/>
                </a:cubicBezTo>
                <a:cubicBezTo>
                  <a:pt x="2794" y="4415"/>
                  <a:pt x="2764" y="4389"/>
                  <a:pt x="2728" y="4389"/>
                </a:cubicBezTo>
                <a:close/>
                <a:moveTo>
                  <a:pt x="15127" y="4491"/>
                </a:moveTo>
                <a:cubicBezTo>
                  <a:pt x="15102" y="4494"/>
                  <a:pt x="15066" y="4511"/>
                  <a:pt x="15008" y="4543"/>
                </a:cubicBezTo>
                <a:cubicBezTo>
                  <a:pt x="14899" y="4602"/>
                  <a:pt x="14876" y="4637"/>
                  <a:pt x="14892" y="4712"/>
                </a:cubicBezTo>
                <a:cubicBezTo>
                  <a:pt x="14904" y="4764"/>
                  <a:pt x="14931" y="4815"/>
                  <a:pt x="14953" y="4827"/>
                </a:cubicBezTo>
                <a:cubicBezTo>
                  <a:pt x="14974" y="4838"/>
                  <a:pt x="14968" y="4884"/>
                  <a:pt x="14940" y="4930"/>
                </a:cubicBezTo>
                <a:cubicBezTo>
                  <a:pt x="14870" y="5041"/>
                  <a:pt x="14840" y="5373"/>
                  <a:pt x="14900" y="5373"/>
                </a:cubicBezTo>
                <a:cubicBezTo>
                  <a:pt x="14925" y="5373"/>
                  <a:pt x="14957" y="5372"/>
                  <a:pt x="14969" y="5371"/>
                </a:cubicBezTo>
                <a:cubicBezTo>
                  <a:pt x="14982" y="5371"/>
                  <a:pt x="15052" y="5397"/>
                  <a:pt x="15124" y="5429"/>
                </a:cubicBezTo>
                <a:cubicBezTo>
                  <a:pt x="15222" y="5472"/>
                  <a:pt x="15254" y="5510"/>
                  <a:pt x="15243" y="5572"/>
                </a:cubicBezTo>
                <a:cubicBezTo>
                  <a:pt x="15228" y="5656"/>
                  <a:pt x="15221" y="5656"/>
                  <a:pt x="14291" y="5666"/>
                </a:cubicBezTo>
                <a:lnTo>
                  <a:pt x="13355" y="5676"/>
                </a:lnTo>
                <a:lnTo>
                  <a:pt x="13074" y="5564"/>
                </a:lnTo>
                <a:cubicBezTo>
                  <a:pt x="12760" y="5438"/>
                  <a:pt x="12160" y="5283"/>
                  <a:pt x="11768" y="5226"/>
                </a:cubicBezTo>
                <a:cubicBezTo>
                  <a:pt x="10632" y="5061"/>
                  <a:pt x="9205" y="5218"/>
                  <a:pt x="8330" y="5605"/>
                </a:cubicBezTo>
                <a:cubicBezTo>
                  <a:pt x="8183" y="5669"/>
                  <a:pt x="8079" y="5676"/>
                  <a:pt x="7287" y="5666"/>
                </a:cubicBezTo>
                <a:lnTo>
                  <a:pt x="6409" y="5656"/>
                </a:lnTo>
                <a:lnTo>
                  <a:pt x="6419" y="5544"/>
                </a:lnTo>
                <a:cubicBezTo>
                  <a:pt x="6437" y="5349"/>
                  <a:pt x="6458" y="5331"/>
                  <a:pt x="6597" y="5393"/>
                </a:cubicBezTo>
                <a:cubicBezTo>
                  <a:pt x="6712" y="5444"/>
                  <a:pt x="6725" y="5442"/>
                  <a:pt x="6798" y="5368"/>
                </a:cubicBezTo>
                <a:cubicBezTo>
                  <a:pt x="6854" y="5309"/>
                  <a:pt x="6862" y="5273"/>
                  <a:pt x="6829" y="5239"/>
                </a:cubicBezTo>
                <a:cubicBezTo>
                  <a:pt x="6803" y="5213"/>
                  <a:pt x="6787" y="5176"/>
                  <a:pt x="6792" y="5158"/>
                </a:cubicBezTo>
                <a:cubicBezTo>
                  <a:pt x="6797" y="5140"/>
                  <a:pt x="6777" y="5078"/>
                  <a:pt x="6748" y="5017"/>
                </a:cubicBezTo>
                <a:cubicBezTo>
                  <a:pt x="6711" y="4941"/>
                  <a:pt x="6708" y="4894"/>
                  <a:pt x="6740" y="4867"/>
                </a:cubicBezTo>
                <a:cubicBezTo>
                  <a:pt x="6814" y="4804"/>
                  <a:pt x="6797" y="4616"/>
                  <a:pt x="6718" y="4616"/>
                </a:cubicBezTo>
                <a:cubicBezTo>
                  <a:pt x="6681" y="4616"/>
                  <a:pt x="6639" y="4591"/>
                  <a:pt x="6625" y="4559"/>
                </a:cubicBezTo>
                <a:cubicBezTo>
                  <a:pt x="6591" y="4484"/>
                  <a:pt x="6492" y="4487"/>
                  <a:pt x="6458" y="4563"/>
                </a:cubicBezTo>
                <a:cubicBezTo>
                  <a:pt x="6442" y="4599"/>
                  <a:pt x="6402" y="4615"/>
                  <a:pt x="6362" y="4602"/>
                </a:cubicBezTo>
                <a:cubicBezTo>
                  <a:pt x="6307" y="4584"/>
                  <a:pt x="6293" y="4610"/>
                  <a:pt x="6292" y="4738"/>
                </a:cubicBezTo>
                <a:cubicBezTo>
                  <a:pt x="6291" y="4826"/>
                  <a:pt x="6283" y="5070"/>
                  <a:pt x="6274" y="5278"/>
                </a:cubicBezTo>
                <a:lnTo>
                  <a:pt x="6260" y="5656"/>
                </a:lnTo>
                <a:lnTo>
                  <a:pt x="4876" y="5665"/>
                </a:lnTo>
                <a:lnTo>
                  <a:pt x="3494" y="5676"/>
                </a:lnTo>
                <a:lnTo>
                  <a:pt x="3510" y="6923"/>
                </a:lnTo>
                <a:lnTo>
                  <a:pt x="3526" y="8172"/>
                </a:lnTo>
                <a:lnTo>
                  <a:pt x="4440" y="8172"/>
                </a:lnTo>
                <a:cubicBezTo>
                  <a:pt x="4942" y="8172"/>
                  <a:pt x="5363" y="8181"/>
                  <a:pt x="5376" y="8192"/>
                </a:cubicBezTo>
                <a:cubicBezTo>
                  <a:pt x="5388" y="8203"/>
                  <a:pt x="5343" y="8371"/>
                  <a:pt x="5275" y="8566"/>
                </a:cubicBezTo>
                <a:cubicBezTo>
                  <a:pt x="5049" y="9215"/>
                  <a:pt x="5000" y="9856"/>
                  <a:pt x="5123" y="10545"/>
                </a:cubicBezTo>
                <a:cubicBezTo>
                  <a:pt x="5208" y="11022"/>
                  <a:pt x="5211" y="11035"/>
                  <a:pt x="5302" y="11228"/>
                </a:cubicBezTo>
                <a:cubicBezTo>
                  <a:pt x="5356" y="11342"/>
                  <a:pt x="5366" y="11403"/>
                  <a:pt x="5333" y="11431"/>
                </a:cubicBezTo>
                <a:cubicBezTo>
                  <a:pt x="5302" y="11457"/>
                  <a:pt x="4848" y="11470"/>
                  <a:pt x="4008" y="11469"/>
                </a:cubicBezTo>
                <a:cubicBezTo>
                  <a:pt x="2845" y="11467"/>
                  <a:pt x="2725" y="11461"/>
                  <a:pt x="2673" y="11401"/>
                </a:cubicBezTo>
                <a:cubicBezTo>
                  <a:pt x="2607" y="11324"/>
                  <a:pt x="2598" y="11212"/>
                  <a:pt x="2657" y="11181"/>
                </a:cubicBezTo>
                <a:cubicBezTo>
                  <a:pt x="2679" y="11170"/>
                  <a:pt x="2748" y="11176"/>
                  <a:pt x="2811" y="11197"/>
                </a:cubicBezTo>
                <a:cubicBezTo>
                  <a:pt x="2904" y="11227"/>
                  <a:pt x="2935" y="11219"/>
                  <a:pt x="2989" y="11152"/>
                </a:cubicBezTo>
                <a:cubicBezTo>
                  <a:pt x="3038" y="11093"/>
                  <a:pt x="3044" y="11053"/>
                  <a:pt x="3010" y="10999"/>
                </a:cubicBezTo>
                <a:cubicBezTo>
                  <a:pt x="2985" y="10958"/>
                  <a:pt x="2973" y="10894"/>
                  <a:pt x="2985" y="10855"/>
                </a:cubicBezTo>
                <a:cubicBezTo>
                  <a:pt x="2997" y="10816"/>
                  <a:pt x="2978" y="10764"/>
                  <a:pt x="2944" y="10740"/>
                </a:cubicBezTo>
                <a:cubicBezTo>
                  <a:pt x="2906" y="10714"/>
                  <a:pt x="2897" y="10680"/>
                  <a:pt x="2920" y="10654"/>
                </a:cubicBezTo>
                <a:cubicBezTo>
                  <a:pt x="3019" y="10544"/>
                  <a:pt x="3011" y="10476"/>
                  <a:pt x="2886" y="10381"/>
                </a:cubicBezTo>
                <a:cubicBezTo>
                  <a:pt x="2748" y="10276"/>
                  <a:pt x="2684" y="10261"/>
                  <a:pt x="2682" y="10337"/>
                </a:cubicBezTo>
                <a:cubicBezTo>
                  <a:pt x="2681" y="10363"/>
                  <a:pt x="2647" y="10382"/>
                  <a:pt x="2605" y="10379"/>
                </a:cubicBezTo>
                <a:cubicBezTo>
                  <a:pt x="2542" y="10375"/>
                  <a:pt x="2528" y="10407"/>
                  <a:pt x="2528" y="10557"/>
                </a:cubicBezTo>
                <a:cubicBezTo>
                  <a:pt x="2528" y="10658"/>
                  <a:pt x="2510" y="10749"/>
                  <a:pt x="2488" y="10760"/>
                </a:cubicBezTo>
                <a:cubicBezTo>
                  <a:pt x="2448" y="10782"/>
                  <a:pt x="2461" y="11342"/>
                  <a:pt x="2503" y="11378"/>
                </a:cubicBezTo>
                <a:cubicBezTo>
                  <a:pt x="2561" y="11427"/>
                  <a:pt x="2459" y="11463"/>
                  <a:pt x="2259" y="11463"/>
                </a:cubicBezTo>
                <a:lnTo>
                  <a:pt x="2040" y="11463"/>
                </a:lnTo>
                <a:lnTo>
                  <a:pt x="2040" y="12669"/>
                </a:lnTo>
                <a:cubicBezTo>
                  <a:pt x="2040" y="13333"/>
                  <a:pt x="2030" y="13900"/>
                  <a:pt x="2018" y="13928"/>
                </a:cubicBezTo>
                <a:cubicBezTo>
                  <a:pt x="1999" y="13969"/>
                  <a:pt x="2518" y="13980"/>
                  <a:pt x="4996" y="13984"/>
                </a:cubicBezTo>
                <a:cubicBezTo>
                  <a:pt x="6970" y="13988"/>
                  <a:pt x="8027" y="14003"/>
                  <a:pt x="8089" y="14028"/>
                </a:cubicBezTo>
                <a:cubicBezTo>
                  <a:pt x="8475" y="14191"/>
                  <a:pt x="9087" y="14369"/>
                  <a:pt x="9622" y="14472"/>
                </a:cubicBezTo>
                <a:cubicBezTo>
                  <a:pt x="9919" y="14530"/>
                  <a:pt x="10097" y="14546"/>
                  <a:pt x="10524" y="14558"/>
                </a:cubicBezTo>
                <a:cubicBezTo>
                  <a:pt x="10706" y="14563"/>
                  <a:pt x="10742" y="14578"/>
                  <a:pt x="10778" y="14659"/>
                </a:cubicBezTo>
                <a:cubicBezTo>
                  <a:pt x="10830" y="14777"/>
                  <a:pt x="10857" y="14778"/>
                  <a:pt x="10908" y="14664"/>
                </a:cubicBezTo>
                <a:cubicBezTo>
                  <a:pt x="10944" y="14584"/>
                  <a:pt x="10986" y="14571"/>
                  <a:pt x="11297" y="14547"/>
                </a:cubicBezTo>
                <a:cubicBezTo>
                  <a:pt x="11720" y="14514"/>
                  <a:pt x="12436" y="14390"/>
                  <a:pt x="12626" y="14316"/>
                </a:cubicBezTo>
                <a:cubicBezTo>
                  <a:pt x="12703" y="14286"/>
                  <a:pt x="12790" y="14262"/>
                  <a:pt x="12820" y="14262"/>
                </a:cubicBezTo>
                <a:cubicBezTo>
                  <a:pt x="12849" y="14262"/>
                  <a:pt x="13023" y="14201"/>
                  <a:pt x="13208" y="14127"/>
                </a:cubicBezTo>
                <a:lnTo>
                  <a:pt x="13545" y="13992"/>
                </a:lnTo>
                <a:lnTo>
                  <a:pt x="16578" y="13969"/>
                </a:lnTo>
                <a:lnTo>
                  <a:pt x="19607" y="13947"/>
                </a:lnTo>
                <a:lnTo>
                  <a:pt x="19603" y="12702"/>
                </a:lnTo>
                <a:lnTo>
                  <a:pt x="19597" y="11459"/>
                </a:lnTo>
                <a:lnTo>
                  <a:pt x="17939" y="11470"/>
                </a:lnTo>
                <a:cubicBezTo>
                  <a:pt x="16829" y="11478"/>
                  <a:pt x="16267" y="11469"/>
                  <a:pt x="16236" y="11442"/>
                </a:cubicBezTo>
                <a:cubicBezTo>
                  <a:pt x="16204" y="11415"/>
                  <a:pt x="16225" y="11289"/>
                  <a:pt x="16307" y="11026"/>
                </a:cubicBezTo>
                <a:cubicBezTo>
                  <a:pt x="16416" y="10679"/>
                  <a:pt x="16426" y="10589"/>
                  <a:pt x="16428" y="9874"/>
                </a:cubicBezTo>
                <a:cubicBezTo>
                  <a:pt x="16431" y="9129"/>
                  <a:pt x="16426" y="9083"/>
                  <a:pt x="16304" y="8720"/>
                </a:cubicBezTo>
                <a:cubicBezTo>
                  <a:pt x="16106" y="8129"/>
                  <a:pt x="16010" y="8191"/>
                  <a:pt x="17132" y="8179"/>
                </a:cubicBezTo>
                <a:lnTo>
                  <a:pt x="18096" y="8170"/>
                </a:lnTo>
                <a:lnTo>
                  <a:pt x="18096" y="6923"/>
                </a:lnTo>
                <a:lnTo>
                  <a:pt x="18096" y="5676"/>
                </a:lnTo>
                <a:lnTo>
                  <a:pt x="16755" y="5665"/>
                </a:lnTo>
                <a:lnTo>
                  <a:pt x="15413" y="5656"/>
                </a:lnTo>
                <a:lnTo>
                  <a:pt x="15413" y="5335"/>
                </a:lnTo>
                <a:cubicBezTo>
                  <a:pt x="15413" y="5158"/>
                  <a:pt x="15394" y="4989"/>
                  <a:pt x="15371" y="4959"/>
                </a:cubicBezTo>
                <a:cubicBezTo>
                  <a:pt x="15349" y="4929"/>
                  <a:pt x="15335" y="4831"/>
                  <a:pt x="15340" y="4741"/>
                </a:cubicBezTo>
                <a:cubicBezTo>
                  <a:pt x="15348" y="4618"/>
                  <a:pt x="15334" y="4578"/>
                  <a:pt x="15284" y="4578"/>
                </a:cubicBezTo>
                <a:cubicBezTo>
                  <a:pt x="15248" y="4578"/>
                  <a:pt x="15200" y="4554"/>
                  <a:pt x="15181" y="4524"/>
                </a:cubicBezTo>
                <a:cubicBezTo>
                  <a:pt x="15165" y="4501"/>
                  <a:pt x="15152" y="4488"/>
                  <a:pt x="15127" y="4491"/>
                </a:cubicBezTo>
                <a:close/>
                <a:moveTo>
                  <a:pt x="2756" y="4654"/>
                </a:moveTo>
                <a:cubicBezTo>
                  <a:pt x="2700" y="4654"/>
                  <a:pt x="2612" y="4751"/>
                  <a:pt x="2643" y="4777"/>
                </a:cubicBezTo>
                <a:cubicBezTo>
                  <a:pt x="2686" y="4814"/>
                  <a:pt x="2794" y="4764"/>
                  <a:pt x="2794" y="4707"/>
                </a:cubicBezTo>
                <a:cubicBezTo>
                  <a:pt x="2794" y="4678"/>
                  <a:pt x="2777" y="4654"/>
                  <a:pt x="2756" y="4654"/>
                </a:cubicBezTo>
                <a:close/>
                <a:moveTo>
                  <a:pt x="2728" y="4956"/>
                </a:moveTo>
                <a:cubicBezTo>
                  <a:pt x="2691" y="4956"/>
                  <a:pt x="2661" y="4982"/>
                  <a:pt x="2661" y="5013"/>
                </a:cubicBezTo>
                <a:cubicBezTo>
                  <a:pt x="2661" y="5044"/>
                  <a:pt x="2691" y="5070"/>
                  <a:pt x="2728" y="5070"/>
                </a:cubicBezTo>
                <a:cubicBezTo>
                  <a:pt x="2764" y="5070"/>
                  <a:pt x="2794" y="5044"/>
                  <a:pt x="2794" y="5013"/>
                </a:cubicBezTo>
                <a:cubicBezTo>
                  <a:pt x="2794" y="4982"/>
                  <a:pt x="2764" y="4956"/>
                  <a:pt x="2728" y="4956"/>
                </a:cubicBezTo>
                <a:close/>
                <a:moveTo>
                  <a:pt x="2728" y="5221"/>
                </a:moveTo>
                <a:cubicBezTo>
                  <a:pt x="2691" y="5221"/>
                  <a:pt x="2661" y="5247"/>
                  <a:pt x="2661" y="5278"/>
                </a:cubicBezTo>
                <a:cubicBezTo>
                  <a:pt x="2661" y="5309"/>
                  <a:pt x="2691" y="5335"/>
                  <a:pt x="2728" y="5335"/>
                </a:cubicBezTo>
                <a:cubicBezTo>
                  <a:pt x="2764" y="5335"/>
                  <a:pt x="2794" y="5309"/>
                  <a:pt x="2794" y="5278"/>
                </a:cubicBezTo>
                <a:cubicBezTo>
                  <a:pt x="2794" y="5247"/>
                  <a:pt x="2764" y="5221"/>
                  <a:pt x="2728" y="5221"/>
                </a:cubicBezTo>
                <a:close/>
                <a:moveTo>
                  <a:pt x="11020" y="5516"/>
                </a:moveTo>
                <a:cubicBezTo>
                  <a:pt x="11670" y="5527"/>
                  <a:pt x="11721" y="5533"/>
                  <a:pt x="11742" y="5602"/>
                </a:cubicBezTo>
                <a:cubicBezTo>
                  <a:pt x="11754" y="5643"/>
                  <a:pt x="11794" y="5675"/>
                  <a:pt x="11830" y="5675"/>
                </a:cubicBezTo>
                <a:cubicBezTo>
                  <a:pt x="11867" y="5675"/>
                  <a:pt x="11906" y="5707"/>
                  <a:pt x="11918" y="5747"/>
                </a:cubicBezTo>
                <a:cubicBezTo>
                  <a:pt x="11930" y="5787"/>
                  <a:pt x="11978" y="5827"/>
                  <a:pt x="12024" y="5838"/>
                </a:cubicBezTo>
                <a:cubicBezTo>
                  <a:pt x="12103" y="5856"/>
                  <a:pt x="12109" y="5906"/>
                  <a:pt x="12119" y="6627"/>
                </a:cubicBezTo>
                <a:cubicBezTo>
                  <a:pt x="12130" y="7472"/>
                  <a:pt x="12111" y="8250"/>
                  <a:pt x="12079" y="8294"/>
                </a:cubicBezTo>
                <a:cubicBezTo>
                  <a:pt x="12054" y="8329"/>
                  <a:pt x="11735" y="8332"/>
                  <a:pt x="11694" y="8298"/>
                </a:cubicBezTo>
                <a:cubicBezTo>
                  <a:pt x="11678" y="8284"/>
                  <a:pt x="11665" y="8216"/>
                  <a:pt x="11665" y="8146"/>
                </a:cubicBezTo>
                <a:lnTo>
                  <a:pt x="11665" y="8020"/>
                </a:lnTo>
                <a:lnTo>
                  <a:pt x="10626" y="8020"/>
                </a:lnTo>
                <a:cubicBezTo>
                  <a:pt x="9982" y="8020"/>
                  <a:pt x="9575" y="8006"/>
                  <a:pt x="9558" y="7983"/>
                </a:cubicBezTo>
                <a:cubicBezTo>
                  <a:pt x="9520" y="7930"/>
                  <a:pt x="9517" y="5619"/>
                  <a:pt x="9555" y="5567"/>
                </a:cubicBezTo>
                <a:cubicBezTo>
                  <a:pt x="9572" y="5544"/>
                  <a:pt x="9667" y="5524"/>
                  <a:pt x="9765" y="5524"/>
                </a:cubicBezTo>
                <a:cubicBezTo>
                  <a:pt x="9907" y="5524"/>
                  <a:pt x="9949" y="5540"/>
                  <a:pt x="9968" y="5600"/>
                </a:cubicBezTo>
                <a:cubicBezTo>
                  <a:pt x="9998" y="5700"/>
                  <a:pt x="10051" y="5695"/>
                  <a:pt x="10086" y="5589"/>
                </a:cubicBezTo>
                <a:cubicBezTo>
                  <a:pt x="10112" y="5512"/>
                  <a:pt x="10118" y="5510"/>
                  <a:pt x="10170" y="5568"/>
                </a:cubicBezTo>
                <a:cubicBezTo>
                  <a:pt x="10224" y="5627"/>
                  <a:pt x="10232" y="5627"/>
                  <a:pt x="10275" y="5568"/>
                </a:cubicBezTo>
                <a:cubicBezTo>
                  <a:pt x="10316" y="5512"/>
                  <a:pt x="10405" y="5506"/>
                  <a:pt x="11020" y="5516"/>
                </a:cubicBezTo>
                <a:close/>
                <a:moveTo>
                  <a:pt x="2735" y="5524"/>
                </a:moveTo>
                <a:cubicBezTo>
                  <a:pt x="2703" y="5524"/>
                  <a:pt x="2676" y="5549"/>
                  <a:pt x="2676" y="5581"/>
                </a:cubicBezTo>
                <a:cubicBezTo>
                  <a:pt x="2676" y="5612"/>
                  <a:pt x="2703" y="5637"/>
                  <a:pt x="2735" y="5637"/>
                </a:cubicBezTo>
                <a:cubicBezTo>
                  <a:pt x="2768" y="5637"/>
                  <a:pt x="2794" y="5612"/>
                  <a:pt x="2794" y="5581"/>
                </a:cubicBezTo>
                <a:cubicBezTo>
                  <a:pt x="2794" y="5549"/>
                  <a:pt x="2768" y="5524"/>
                  <a:pt x="2735" y="5524"/>
                </a:cubicBezTo>
                <a:close/>
                <a:moveTo>
                  <a:pt x="10201" y="5751"/>
                </a:moveTo>
                <a:cubicBezTo>
                  <a:pt x="10177" y="5751"/>
                  <a:pt x="10157" y="5768"/>
                  <a:pt x="10157" y="5789"/>
                </a:cubicBezTo>
                <a:cubicBezTo>
                  <a:pt x="10157" y="5809"/>
                  <a:pt x="10177" y="5826"/>
                  <a:pt x="10201" y="5826"/>
                </a:cubicBezTo>
                <a:cubicBezTo>
                  <a:pt x="10226" y="5826"/>
                  <a:pt x="10246" y="5809"/>
                  <a:pt x="10246" y="5789"/>
                </a:cubicBezTo>
                <a:cubicBezTo>
                  <a:pt x="10246" y="5768"/>
                  <a:pt x="10226" y="5751"/>
                  <a:pt x="10201" y="5751"/>
                </a:cubicBezTo>
                <a:close/>
                <a:moveTo>
                  <a:pt x="2729" y="5789"/>
                </a:moveTo>
                <a:cubicBezTo>
                  <a:pt x="2690" y="5789"/>
                  <a:pt x="2674" y="5811"/>
                  <a:pt x="2689" y="5845"/>
                </a:cubicBezTo>
                <a:cubicBezTo>
                  <a:pt x="2703" y="5877"/>
                  <a:pt x="2733" y="5902"/>
                  <a:pt x="2754" y="5902"/>
                </a:cubicBezTo>
                <a:cubicBezTo>
                  <a:pt x="2776" y="5902"/>
                  <a:pt x="2794" y="5877"/>
                  <a:pt x="2794" y="5845"/>
                </a:cubicBezTo>
                <a:cubicBezTo>
                  <a:pt x="2794" y="5814"/>
                  <a:pt x="2765" y="5789"/>
                  <a:pt x="2729" y="5789"/>
                </a:cubicBezTo>
                <a:close/>
                <a:moveTo>
                  <a:pt x="6566" y="5819"/>
                </a:moveTo>
                <a:cubicBezTo>
                  <a:pt x="7903" y="5818"/>
                  <a:pt x="9238" y="5823"/>
                  <a:pt x="9255" y="5838"/>
                </a:cubicBezTo>
                <a:cubicBezTo>
                  <a:pt x="9293" y="5870"/>
                  <a:pt x="9319" y="6439"/>
                  <a:pt x="9329" y="7411"/>
                </a:cubicBezTo>
                <a:cubicBezTo>
                  <a:pt x="9334" y="7882"/>
                  <a:pt x="9321" y="8074"/>
                  <a:pt x="9285" y="8085"/>
                </a:cubicBezTo>
                <a:cubicBezTo>
                  <a:pt x="9256" y="8093"/>
                  <a:pt x="9220" y="8081"/>
                  <a:pt x="9203" y="8058"/>
                </a:cubicBezTo>
                <a:cubicBezTo>
                  <a:pt x="9182" y="8029"/>
                  <a:pt x="8414" y="8018"/>
                  <a:pt x="6549" y="8020"/>
                </a:cubicBezTo>
                <a:cubicBezTo>
                  <a:pt x="5106" y="8022"/>
                  <a:pt x="3875" y="8018"/>
                  <a:pt x="3814" y="8012"/>
                </a:cubicBezTo>
                <a:lnTo>
                  <a:pt x="3703" y="8001"/>
                </a:lnTo>
                <a:lnTo>
                  <a:pt x="3720" y="7548"/>
                </a:lnTo>
                <a:cubicBezTo>
                  <a:pt x="3729" y="7298"/>
                  <a:pt x="3753" y="7076"/>
                  <a:pt x="3773" y="7055"/>
                </a:cubicBezTo>
                <a:cubicBezTo>
                  <a:pt x="3793" y="7033"/>
                  <a:pt x="3814" y="6756"/>
                  <a:pt x="3820" y="6438"/>
                </a:cubicBezTo>
                <a:cubicBezTo>
                  <a:pt x="3826" y="6120"/>
                  <a:pt x="3845" y="5853"/>
                  <a:pt x="3862" y="5844"/>
                </a:cubicBezTo>
                <a:cubicBezTo>
                  <a:pt x="3889" y="5830"/>
                  <a:pt x="5229" y="5820"/>
                  <a:pt x="6566" y="5819"/>
                </a:cubicBezTo>
                <a:close/>
                <a:moveTo>
                  <a:pt x="13993" y="5826"/>
                </a:moveTo>
                <a:cubicBezTo>
                  <a:pt x="14872" y="5816"/>
                  <a:pt x="16079" y="5816"/>
                  <a:pt x="16677" y="5826"/>
                </a:cubicBezTo>
                <a:lnTo>
                  <a:pt x="17763" y="5845"/>
                </a:lnTo>
                <a:lnTo>
                  <a:pt x="17763" y="6923"/>
                </a:lnTo>
                <a:lnTo>
                  <a:pt x="17763" y="8001"/>
                </a:lnTo>
                <a:lnTo>
                  <a:pt x="15101" y="8010"/>
                </a:lnTo>
                <a:cubicBezTo>
                  <a:pt x="13450" y="8016"/>
                  <a:pt x="12422" y="8008"/>
                  <a:pt x="12395" y="7985"/>
                </a:cubicBezTo>
                <a:cubicBezTo>
                  <a:pt x="12369" y="7963"/>
                  <a:pt x="12361" y="7543"/>
                  <a:pt x="12375" y="6897"/>
                </a:cubicBezTo>
                <a:lnTo>
                  <a:pt x="12397" y="5845"/>
                </a:lnTo>
                <a:lnTo>
                  <a:pt x="13993" y="5826"/>
                </a:lnTo>
                <a:close/>
                <a:moveTo>
                  <a:pt x="2735" y="6091"/>
                </a:moveTo>
                <a:cubicBezTo>
                  <a:pt x="2703" y="6091"/>
                  <a:pt x="2676" y="6117"/>
                  <a:pt x="2676" y="6148"/>
                </a:cubicBezTo>
                <a:cubicBezTo>
                  <a:pt x="2676" y="6179"/>
                  <a:pt x="2703" y="6205"/>
                  <a:pt x="2735" y="6205"/>
                </a:cubicBezTo>
                <a:cubicBezTo>
                  <a:pt x="2768" y="6205"/>
                  <a:pt x="2794" y="6179"/>
                  <a:pt x="2794" y="6148"/>
                </a:cubicBezTo>
                <a:cubicBezTo>
                  <a:pt x="2794" y="6117"/>
                  <a:pt x="2768" y="6091"/>
                  <a:pt x="2735" y="6091"/>
                </a:cubicBezTo>
                <a:close/>
                <a:moveTo>
                  <a:pt x="10686" y="6205"/>
                </a:moveTo>
                <a:lnTo>
                  <a:pt x="10694" y="6464"/>
                </a:lnTo>
                <a:cubicBezTo>
                  <a:pt x="10698" y="6607"/>
                  <a:pt x="10688" y="6744"/>
                  <a:pt x="10671" y="6767"/>
                </a:cubicBezTo>
                <a:cubicBezTo>
                  <a:pt x="10653" y="6792"/>
                  <a:pt x="10509" y="6810"/>
                  <a:pt x="10320" y="6810"/>
                </a:cubicBezTo>
                <a:lnTo>
                  <a:pt x="10000" y="6810"/>
                </a:lnTo>
                <a:lnTo>
                  <a:pt x="9988" y="7073"/>
                </a:lnTo>
                <a:lnTo>
                  <a:pt x="9974" y="7336"/>
                </a:lnTo>
                <a:lnTo>
                  <a:pt x="10321" y="7347"/>
                </a:lnTo>
                <a:lnTo>
                  <a:pt x="10667" y="7358"/>
                </a:lnTo>
                <a:lnTo>
                  <a:pt x="10680" y="7500"/>
                </a:lnTo>
                <a:lnTo>
                  <a:pt x="10695" y="7642"/>
                </a:lnTo>
                <a:lnTo>
                  <a:pt x="11000" y="7642"/>
                </a:lnTo>
                <a:lnTo>
                  <a:pt x="11304" y="7642"/>
                </a:lnTo>
                <a:lnTo>
                  <a:pt x="11319" y="7500"/>
                </a:lnTo>
                <a:cubicBezTo>
                  <a:pt x="11332" y="7365"/>
                  <a:pt x="11341" y="7357"/>
                  <a:pt x="11499" y="7346"/>
                </a:cubicBezTo>
                <a:lnTo>
                  <a:pt x="11666" y="7334"/>
                </a:lnTo>
                <a:lnTo>
                  <a:pt x="11659" y="7070"/>
                </a:lnTo>
                <a:cubicBezTo>
                  <a:pt x="11653" y="6808"/>
                  <a:pt x="11653" y="6806"/>
                  <a:pt x="11538" y="6816"/>
                </a:cubicBezTo>
                <a:cubicBezTo>
                  <a:pt x="11370" y="6831"/>
                  <a:pt x="11310" y="6785"/>
                  <a:pt x="11310" y="6640"/>
                </a:cubicBezTo>
                <a:cubicBezTo>
                  <a:pt x="11310" y="6519"/>
                  <a:pt x="11301" y="6511"/>
                  <a:pt x="11144" y="6500"/>
                </a:cubicBezTo>
                <a:cubicBezTo>
                  <a:pt x="10987" y="6489"/>
                  <a:pt x="10977" y="6480"/>
                  <a:pt x="10964" y="6346"/>
                </a:cubicBezTo>
                <a:cubicBezTo>
                  <a:pt x="10952" y="6216"/>
                  <a:pt x="10938" y="6205"/>
                  <a:pt x="10818" y="6205"/>
                </a:cubicBezTo>
                <a:lnTo>
                  <a:pt x="10686" y="6205"/>
                </a:lnTo>
                <a:close/>
                <a:moveTo>
                  <a:pt x="13528" y="6206"/>
                </a:moveTo>
                <a:lnTo>
                  <a:pt x="13528" y="6620"/>
                </a:lnTo>
                <a:lnTo>
                  <a:pt x="13528" y="7032"/>
                </a:lnTo>
                <a:lnTo>
                  <a:pt x="13695" y="7043"/>
                </a:lnTo>
                <a:lnTo>
                  <a:pt x="13860" y="7056"/>
                </a:lnTo>
                <a:lnTo>
                  <a:pt x="13874" y="7263"/>
                </a:lnTo>
                <a:cubicBezTo>
                  <a:pt x="13881" y="7376"/>
                  <a:pt x="13906" y="7488"/>
                  <a:pt x="13928" y="7511"/>
                </a:cubicBezTo>
                <a:cubicBezTo>
                  <a:pt x="13954" y="7537"/>
                  <a:pt x="13949" y="7569"/>
                  <a:pt x="13918" y="7595"/>
                </a:cubicBezTo>
                <a:cubicBezTo>
                  <a:pt x="13881" y="7627"/>
                  <a:pt x="14225" y="7639"/>
                  <a:pt x="15250" y="7641"/>
                </a:cubicBezTo>
                <a:lnTo>
                  <a:pt x="16632" y="7643"/>
                </a:lnTo>
                <a:lnTo>
                  <a:pt x="16632" y="7381"/>
                </a:lnTo>
                <a:lnTo>
                  <a:pt x="16632" y="7118"/>
                </a:lnTo>
                <a:lnTo>
                  <a:pt x="16467" y="7105"/>
                </a:lnTo>
                <a:cubicBezTo>
                  <a:pt x="16301" y="7093"/>
                  <a:pt x="16300" y="7093"/>
                  <a:pt x="16300" y="6923"/>
                </a:cubicBezTo>
                <a:lnTo>
                  <a:pt x="16300" y="6753"/>
                </a:lnTo>
                <a:lnTo>
                  <a:pt x="16644" y="6742"/>
                </a:lnTo>
                <a:lnTo>
                  <a:pt x="16987" y="6731"/>
                </a:lnTo>
                <a:lnTo>
                  <a:pt x="16987" y="6468"/>
                </a:lnTo>
                <a:lnTo>
                  <a:pt x="16987" y="6207"/>
                </a:lnTo>
                <a:lnTo>
                  <a:pt x="15257" y="6207"/>
                </a:lnTo>
                <a:lnTo>
                  <a:pt x="13528" y="6206"/>
                </a:lnTo>
                <a:close/>
                <a:moveTo>
                  <a:pt x="5092" y="6211"/>
                </a:moveTo>
                <a:cubicBezTo>
                  <a:pt x="5088" y="6209"/>
                  <a:pt x="5079" y="6212"/>
                  <a:pt x="5064" y="6220"/>
                </a:cubicBezTo>
                <a:cubicBezTo>
                  <a:pt x="4947" y="6282"/>
                  <a:pt x="5048" y="6503"/>
                  <a:pt x="5238" y="6598"/>
                </a:cubicBezTo>
                <a:cubicBezTo>
                  <a:pt x="5310" y="6634"/>
                  <a:pt x="5357" y="6680"/>
                  <a:pt x="5343" y="6699"/>
                </a:cubicBezTo>
                <a:cubicBezTo>
                  <a:pt x="5329" y="6718"/>
                  <a:pt x="5334" y="6735"/>
                  <a:pt x="5353" y="6737"/>
                </a:cubicBezTo>
                <a:cubicBezTo>
                  <a:pt x="5728" y="6767"/>
                  <a:pt x="5987" y="6766"/>
                  <a:pt x="6011" y="6733"/>
                </a:cubicBezTo>
                <a:cubicBezTo>
                  <a:pt x="6031" y="6705"/>
                  <a:pt x="6059" y="6706"/>
                  <a:pt x="6102" y="6737"/>
                </a:cubicBezTo>
                <a:cubicBezTo>
                  <a:pt x="6136" y="6761"/>
                  <a:pt x="6210" y="6771"/>
                  <a:pt x="6266" y="6760"/>
                </a:cubicBezTo>
                <a:cubicBezTo>
                  <a:pt x="6321" y="6748"/>
                  <a:pt x="6395" y="6753"/>
                  <a:pt x="6431" y="6772"/>
                </a:cubicBezTo>
                <a:cubicBezTo>
                  <a:pt x="6475" y="6795"/>
                  <a:pt x="6521" y="6786"/>
                  <a:pt x="6570" y="6748"/>
                </a:cubicBezTo>
                <a:cubicBezTo>
                  <a:pt x="6620" y="6709"/>
                  <a:pt x="6654" y="6704"/>
                  <a:pt x="6674" y="6732"/>
                </a:cubicBezTo>
                <a:cubicBezTo>
                  <a:pt x="6690" y="6754"/>
                  <a:pt x="6725" y="6763"/>
                  <a:pt x="6751" y="6749"/>
                </a:cubicBezTo>
                <a:cubicBezTo>
                  <a:pt x="6863" y="6690"/>
                  <a:pt x="7603" y="6743"/>
                  <a:pt x="7654" y="6814"/>
                </a:cubicBezTo>
                <a:cubicBezTo>
                  <a:pt x="7668" y="6833"/>
                  <a:pt x="7690" y="6848"/>
                  <a:pt x="7704" y="6848"/>
                </a:cubicBezTo>
                <a:cubicBezTo>
                  <a:pt x="7718" y="6848"/>
                  <a:pt x="7704" y="6823"/>
                  <a:pt x="7675" y="6792"/>
                </a:cubicBezTo>
                <a:cubicBezTo>
                  <a:pt x="7612" y="6728"/>
                  <a:pt x="7654" y="6646"/>
                  <a:pt x="7731" y="6683"/>
                </a:cubicBezTo>
                <a:cubicBezTo>
                  <a:pt x="7768" y="6700"/>
                  <a:pt x="7768" y="6693"/>
                  <a:pt x="7729" y="6657"/>
                </a:cubicBezTo>
                <a:cubicBezTo>
                  <a:pt x="7690" y="6622"/>
                  <a:pt x="7690" y="6594"/>
                  <a:pt x="7723" y="6559"/>
                </a:cubicBezTo>
                <a:cubicBezTo>
                  <a:pt x="7757" y="6524"/>
                  <a:pt x="7753" y="6490"/>
                  <a:pt x="7707" y="6434"/>
                </a:cubicBezTo>
                <a:cubicBezTo>
                  <a:pt x="7672" y="6392"/>
                  <a:pt x="7631" y="6367"/>
                  <a:pt x="7617" y="6379"/>
                </a:cubicBezTo>
                <a:cubicBezTo>
                  <a:pt x="7595" y="6398"/>
                  <a:pt x="7411" y="6426"/>
                  <a:pt x="7252" y="6434"/>
                </a:cubicBezTo>
                <a:cubicBezTo>
                  <a:pt x="7155" y="6439"/>
                  <a:pt x="7062" y="6407"/>
                  <a:pt x="6987" y="6343"/>
                </a:cubicBezTo>
                <a:cubicBezTo>
                  <a:pt x="6912" y="6280"/>
                  <a:pt x="6906" y="6281"/>
                  <a:pt x="6841" y="6360"/>
                </a:cubicBezTo>
                <a:cubicBezTo>
                  <a:pt x="6775" y="6439"/>
                  <a:pt x="6769" y="6440"/>
                  <a:pt x="6712" y="6374"/>
                </a:cubicBezTo>
                <a:cubicBezTo>
                  <a:pt x="6654" y="6306"/>
                  <a:pt x="6652" y="6306"/>
                  <a:pt x="6594" y="6374"/>
                </a:cubicBezTo>
                <a:cubicBezTo>
                  <a:pt x="6530" y="6448"/>
                  <a:pt x="6431" y="6425"/>
                  <a:pt x="6431" y="6335"/>
                </a:cubicBezTo>
                <a:cubicBezTo>
                  <a:pt x="6431" y="6273"/>
                  <a:pt x="6274" y="6261"/>
                  <a:pt x="6232" y="6319"/>
                </a:cubicBezTo>
                <a:cubicBezTo>
                  <a:pt x="6202" y="6361"/>
                  <a:pt x="6012" y="6352"/>
                  <a:pt x="5960" y="6307"/>
                </a:cubicBezTo>
                <a:cubicBezTo>
                  <a:pt x="5911" y="6266"/>
                  <a:pt x="5867" y="6276"/>
                  <a:pt x="5788" y="6343"/>
                </a:cubicBezTo>
                <a:cubicBezTo>
                  <a:pt x="5673" y="6442"/>
                  <a:pt x="5382" y="6446"/>
                  <a:pt x="5206" y="6354"/>
                </a:cubicBezTo>
                <a:cubicBezTo>
                  <a:pt x="5123" y="6310"/>
                  <a:pt x="5070" y="6255"/>
                  <a:pt x="5086" y="6232"/>
                </a:cubicBezTo>
                <a:cubicBezTo>
                  <a:pt x="5094" y="6221"/>
                  <a:pt x="5096" y="6213"/>
                  <a:pt x="5092" y="6211"/>
                </a:cubicBezTo>
                <a:close/>
                <a:moveTo>
                  <a:pt x="7641" y="6219"/>
                </a:moveTo>
                <a:cubicBezTo>
                  <a:pt x="7636" y="6223"/>
                  <a:pt x="7634" y="6236"/>
                  <a:pt x="7633" y="6258"/>
                </a:cubicBezTo>
                <a:cubicBezTo>
                  <a:pt x="7631" y="6298"/>
                  <a:pt x="7641" y="6319"/>
                  <a:pt x="7655" y="6307"/>
                </a:cubicBezTo>
                <a:cubicBezTo>
                  <a:pt x="7670" y="6294"/>
                  <a:pt x="7673" y="6262"/>
                  <a:pt x="7660" y="6235"/>
                </a:cubicBezTo>
                <a:cubicBezTo>
                  <a:pt x="7653" y="6220"/>
                  <a:pt x="7645" y="6215"/>
                  <a:pt x="7641" y="6219"/>
                </a:cubicBezTo>
                <a:close/>
                <a:moveTo>
                  <a:pt x="2732" y="6356"/>
                </a:moveTo>
                <a:cubicBezTo>
                  <a:pt x="2698" y="6356"/>
                  <a:pt x="2659" y="6382"/>
                  <a:pt x="2645" y="6413"/>
                </a:cubicBezTo>
                <a:cubicBezTo>
                  <a:pt x="2628" y="6451"/>
                  <a:pt x="2648" y="6470"/>
                  <a:pt x="2707" y="6470"/>
                </a:cubicBezTo>
                <a:cubicBezTo>
                  <a:pt x="2755" y="6470"/>
                  <a:pt x="2794" y="6444"/>
                  <a:pt x="2794" y="6413"/>
                </a:cubicBezTo>
                <a:cubicBezTo>
                  <a:pt x="2794" y="6382"/>
                  <a:pt x="2766" y="6356"/>
                  <a:pt x="2732" y="6356"/>
                </a:cubicBezTo>
                <a:close/>
                <a:moveTo>
                  <a:pt x="2750" y="6659"/>
                </a:moveTo>
                <a:cubicBezTo>
                  <a:pt x="2726" y="6659"/>
                  <a:pt x="2706" y="6676"/>
                  <a:pt x="2706" y="6696"/>
                </a:cubicBezTo>
                <a:cubicBezTo>
                  <a:pt x="2706" y="6717"/>
                  <a:pt x="2726" y="6734"/>
                  <a:pt x="2750" y="6734"/>
                </a:cubicBezTo>
                <a:cubicBezTo>
                  <a:pt x="2774" y="6734"/>
                  <a:pt x="2794" y="6717"/>
                  <a:pt x="2794" y="6696"/>
                </a:cubicBezTo>
                <a:cubicBezTo>
                  <a:pt x="2794" y="6676"/>
                  <a:pt x="2774" y="6659"/>
                  <a:pt x="2750" y="6659"/>
                </a:cubicBezTo>
                <a:close/>
                <a:moveTo>
                  <a:pt x="2729" y="6923"/>
                </a:moveTo>
                <a:cubicBezTo>
                  <a:pt x="2690" y="6923"/>
                  <a:pt x="2674" y="6946"/>
                  <a:pt x="2689" y="6980"/>
                </a:cubicBezTo>
                <a:cubicBezTo>
                  <a:pt x="2703" y="7011"/>
                  <a:pt x="2733" y="7037"/>
                  <a:pt x="2754" y="7037"/>
                </a:cubicBezTo>
                <a:cubicBezTo>
                  <a:pt x="2776" y="7037"/>
                  <a:pt x="2794" y="7011"/>
                  <a:pt x="2794" y="6980"/>
                </a:cubicBezTo>
                <a:cubicBezTo>
                  <a:pt x="2794" y="6949"/>
                  <a:pt x="2765" y="6923"/>
                  <a:pt x="2729" y="6923"/>
                </a:cubicBezTo>
                <a:close/>
                <a:moveTo>
                  <a:pt x="5436" y="7060"/>
                </a:moveTo>
                <a:cubicBezTo>
                  <a:pt x="5418" y="7060"/>
                  <a:pt x="5407" y="7069"/>
                  <a:pt x="5399" y="7086"/>
                </a:cubicBezTo>
                <a:cubicBezTo>
                  <a:pt x="5386" y="7116"/>
                  <a:pt x="5266" y="7130"/>
                  <a:pt x="5040" y="7128"/>
                </a:cubicBezTo>
                <a:cubicBezTo>
                  <a:pt x="4748" y="7125"/>
                  <a:pt x="4701" y="7133"/>
                  <a:pt x="4701" y="7189"/>
                </a:cubicBezTo>
                <a:cubicBezTo>
                  <a:pt x="4701" y="7302"/>
                  <a:pt x="4800" y="7330"/>
                  <a:pt x="5232" y="7337"/>
                </a:cubicBezTo>
                <a:cubicBezTo>
                  <a:pt x="5464" y="7341"/>
                  <a:pt x="5662" y="7352"/>
                  <a:pt x="5673" y="7361"/>
                </a:cubicBezTo>
                <a:cubicBezTo>
                  <a:pt x="5683" y="7370"/>
                  <a:pt x="5849" y="7377"/>
                  <a:pt x="6039" y="7377"/>
                </a:cubicBezTo>
                <a:lnTo>
                  <a:pt x="6385" y="7377"/>
                </a:lnTo>
                <a:lnTo>
                  <a:pt x="6369" y="7261"/>
                </a:lnTo>
                <a:cubicBezTo>
                  <a:pt x="6344" y="7075"/>
                  <a:pt x="6290" y="7054"/>
                  <a:pt x="6004" y="7121"/>
                </a:cubicBezTo>
                <a:cubicBezTo>
                  <a:pt x="5865" y="7154"/>
                  <a:pt x="5720" y="7169"/>
                  <a:pt x="5682" y="7153"/>
                </a:cubicBezTo>
                <a:cubicBezTo>
                  <a:pt x="5643" y="7137"/>
                  <a:pt x="5567" y="7105"/>
                  <a:pt x="5515" y="7082"/>
                </a:cubicBezTo>
                <a:cubicBezTo>
                  <a:pt x="5479" y="7067"/>
                  <a:pt x="5454" y="7059"/>
                  <a:pt x="5436" y="7060"/>
                </a:cubicBezTo>
                <a:close/>
                <a:moveTo>
                  <a:pt x="7728" y="7092"/>
                </a:moveTo>
                <a:cubicBezTo>
                  <a:pt x="7688" y="7097"/>
                  <a:pt x="7651" y="7110"/>
                  <a:pt x="7610" y="7133"/>
                </a:cubicBezTo>
                <a:cubicBezTo>
                  <a:pt x="7545" y="7169"/>
                  <a:pt x="7475" y="7182"/>
                  <a:pt x="7441" y="7164"/>
                </a:cubicBezTo>
                <a:cubicBezTo>
                  <a:pt x="7409" y="7147"/>
                  <a:pt x="7260" y="7130"/>
                  <a:pt x="7107" y="7126"/>
                </a:cubicBezTo>
                <a:cubicBezTo>
                  <a:pt x="6954" y="7123"/>
                  <a:pt x="6801" y="7111"/>
                  <a:pt x="6767" y="7100"/>
                </a:cubicBezTo>
                <a:cubicBezTo>
                  <a:pt x="6733" y="7089"/>
                  <a:pt x="6680" y="7104"/>
                  <a:pt x="6651" y="7134"/>
                </a:cubicBezTo>
                <a:cubicBezTo>
                  <a:pt x="6623" y="7164"/>
                  <a:pt x="6583" y="7179"/>
                  <a:pt x="6563" y="7168"/>
                </a:cubicBezTo>
                <a:cubicBezTo>
                  <a:pt x="6495" y="7132"/>
                  <a:pt x="6473" y="7223"/>
                  <a:pt x="6530" y="7300"/>
                </a:cubicBezTo>
                <a:cubicBezTo>
                  <a:pt x="6584" y="7373"/>
                  <a:pt x="6630" y="7377"/>
                  <a:pt x="7352" y="7377"/>
                </a:cubicBezTo>
                <a:lnTo>
                  <a:pt x="8117" y="7377"/>
                </a:lnTo>
                <a:lnTo>
                  <a:pt x="8117" y="7241"/>
                </a:lnTo>
                <a:cubicBezTo>
                  <a:pt x="8117" y="7149"/>
                  <a:pt x="8099" y="7111"/>
                  <a:pt x="8062" y="7121"/>
                </a:cubicBezTo>
                <a:cubicBezTo>
                  <a:pt x="8031" y="7130"/>
                  <a:pt x="7941" y="7123"/>
                  <a:pt x="7862" y="7105"/>
                </a:cubicBezTo>
                <a:cubicBezTo>
                  <a:pt x="7808" y="7092"/>
                  <a:pt x="7767" y="7088"/>
                  <a:pt x="7728" y="7092"/>
                </a:cubicBezTo>
                <a:close/>
                <a:moveTo>
                  <a:pt x="2735" y="7213"/>
                </a:moveTo>
                <a:cubicBezTo>
                  <a:pt x="2703" y="7203"/>
                  <a:pt x="2676" y="7220"/>
                  <a:pt x="2676" y="7249"/>
                </a:cubicBezTo>
                <a:cubicBezTo>
                  <a:pt x="2676" y="7278"/>
                  <a:pt x="2703" y="7302"/>
                  <a:pt x="2735" y="7302"/>
                </a:cubicBezTo>
                <a:cubicBezTo>
                  <a:pt x="2768" y="7302"/>
                  <a:pt x="2794" y="7286"/>
                  <a:pt x="2794" y="7268"/>
                </a:cubicBezTo>
                <a:cubicBezTo>
                  <a:pt x="2794" y="7249"/>
                  <a:pt x="2768" y="7224"/>
                  <a:pt x="2735" y="7213"/>
                </a:cubicBezTo>
                <a:close/>
                <a:moveTo>
                  <a:pt x="2750" y="7491"/>
                </a:moveTo>
                <a:cubicBezTo>
                  <a:pt x="2726" y="7491"/>
                  <a:pt x="2706" y="7516"/>
                  <a:pt x="2706" y="7548"/>
                </a:cubicBezTo>
                <a:cubicBezTo>
                  <a:pt x="2706" y="7579"/>
                  <a:pt x="2726" y="7604"/>
                  <a:pt x="2750" y="7604"/>
                </a:cubicBezTo>
                <a:cubicBezTo>
                  <a:pt x="2774" y="7604"/>
                  <a:pt x="2794" y="7579"/>
                  <a:pt x="2794" y="7548"/>
                </a:cubicBezTo>
                <a:cubicBezTo>
                  <a:pt x="2794" y="7516"/>
                  <a:pt x="2774" y="7491"/>
                  <a:pt x="2750" y="7491"/>
                </a:cubicBezTo>
                <a:close/>
                <a:moveTo>
                  <a:pt x="2750" y="7756"/>
                </a:moveTo>
                <a:cubicBezTo>
                  <a:pt x="2726" y="7756"/>
                  <a:pt x="2706" y="7781"/>
                  <a:pt x="2706" y="7812"/>
                </a:cubicBezTo>
                <a:cubicBezTo>
                  <a:pt x="2706" y="7844"/>
                  <a:pt x="2726" y="7869"/>
                  <a:pt x="2750" y="7869"/>
                </a:cubicBezTo>
                <a:cubicBezTo>
                  <a:pt x="2774" y="7869"/>
                  <a:pt x="2794" y="7844"/>
                  <a:pt x="2794" y="7812"/>
                </a:cubicBezTo>
                <a:cubicBezTo>
                  <a:pt x="2794" y="7781"/>
                  <a:pt x="2774" y="7756"/>
                  <a:pt x="2750" y="7756"/>
                </a:cubicBezTo>
                <a:close/>
                <a:moveTo>
                  <a:pt x="2756" y="8042"/>
                </a:moveTo>
                <a:cubicBezTo>
                  <a:pt x="2734" y="8030"/>
                  <a:pt x="2706" y="8055"/>
                  <a:pt x="2694" y="8096"/>
                </a:cubicBezTo>
                <a:cubicBezTo>
                  <a:pt x="2679" y="8145"/>
                  <a:pt x="2692" y="8172"/>
                  <a:pt x="2732" y="8172"/>
                </a:cubicBezTo>
                <a:cubicBezTo>
                  <a:pt x="2801" y="8172"/>
                  <a:pt x="2818" y="8075"/>
                  <a:pt x="2756" y="8042"/>
                </a:cubicBezTo>
                <a:close/>
                <a:moveTo>
                  <a:pt x="15634" y="8233"/>
                </a:moveTo>
                <a:lnTo>
                  <a:pt x="15646" y="8540"/>
                </a:lnTo>
                <a:lnTo>
                  <a:pt x="15661" y="8848"/>
                </a:lnTo>
                <a:lnTo>
                  <a:pt x="15824" y="8859"/>
                </a:lnTo>
                <a:cubicBezTo>
                  <a:pt x="15985" y="8870"/>
                  <a:pt x="15989" y="8875"/>
                  <a:pt x="16003" y="9042"/>
                </a:cubicBezTo>
                <a:cubicBezTo>
                  <a:pt x="16010" y="9135"/>
                  <a:pt x="16036" y="9227"/>
                  <a:pt x="16057" y="9246"/>
                </a:cubicBezTo>
                <a:cubicBezTo>
                  <a:pt x="16080" y="9266"/>
                  <a:pt x="16077" y="9309"/>
                  <a:pt x="16051" y="9351"/>
                </a:cubicBezTo>
                <a:cubicBezTo>
                  <a:pt x="16027" y="9389"/>
                  <a:pt x="16013" y="9498"/>
                  <a:pt x="16019" y="9591"/>
                </a:cubicBezTo>
                <a:cubicBezTo>
                  <a:pt x="16025" y="9685"/>
                  <a:pt x="16005" y="9781"/>
                  <a:pt x="15976" y="9806"/>
                </a:cubicBezTo>
                <a:cubicBezTo>
                  <a:pt x="15920" y="9854"/>
                  <a:pt x="15297" y="9861"/>
                  <a:pt x="15209" y="9815"/>
                </a:cubicBezTo>
                <a:cubicBezTo>
                  <a:pt x="15176" y="9797"/>
                  <a:pt x="15169" y="9700"/>
                  <a:pt x="15189" y="9515"/>
                </a:cubicBezTo>
                <a:lnTo>
                  <a:pt x="15221" y="9240"/>
                </a:lnTo>
                <a:lnTo>
                  <a:pt x="14906" y="9236"/>
                </a:lnTo>
                <a:lnTo>
                  <a:pt x="14592" y="9230"/>
                </a:lnTo>
                <a:lnTo>
                  <a:pt x="14592" y="9342"/>
                </a:lnTo>
                <a:cubicBezTo>
                  <a:pt x="14592" y="9403"/>
                  <a:pt x="14612" y="9464"/>
                  <a:pt x="14637" y="9477"/>
                </a:cubicBezTo>
                <a:cubicBezTo>
                  <a:pt x="14699" y="9510"/>
                  <a:pt x="14692" y="9788"/>
                  <a:pt x="14628" y="9822"/>
                </a:cubicBezTo>
                <a:cubicBezTo>
                  <a:pt x="14598" y="9838"/>
                  <a:pt x="14499" y="9847"/>
                  <a:pt x="14406" y="9842"/>
                </a:cubicBezTo>
                <a:lnTo>
                  <a:pt x="14237" y="9832"/>
                </a:lnTo>
                <a:lnTo>
                  <a:pt x="14243" y="10100"/>
                </a:lnTo>
                <a:cubicBezTo>
                  <a:pt x="14247" y="10294"/>
                  <a:pt x="14264" y="10366"/>
                  <a:pt x="14307" y="10366"/>
                </a:cubicBezTo>
                <a:cubicBezTo>
                  <a:pt x="14339" y="10366"/>
                  <a:pt x="14378" y="10347"/>
                  <a:pt x="14394" y="10325"/>
                </a:cubicBezTo>
                <a:cubicBezTo>
                  <a:pt x="14432" y="10272"/>
                  <a:pt x="14527" y="10342"/>
                  <a:pt x="14608" y="10480"/>
                </a:cubicBezTo>
                <a:cubicBezTo>
                  <a:pt x="14647" y="10546"/>
                  <a:pt x="14655" y="10600"/>
                  <a:pt x="14629" y="10622"/>
                </a:cubicBezTo>
                <a:cubicBezTo>
                  <a:pt x="14604" y="10643"/>
                  <a:pt x="14703" y="10655"/>
                  <a:pt x="14889" y="10653"/>
                </a:cubicBezTo>
                <a:lnTo>
                  <a:pt x="15191" y="10649"/>
                </a:lnTo>
                <a:lnTo>
                  <a:pt x="15213" y="10517"/>
                </a:lnTo>
                <a:cubicBezTo>
                  <a:pt x="15234" y="10395"/>
                  <a:pt x="15250" y="10383"/>
                  <a:pt x="15402" y="10372"/>
                </a:cubicBezTo>
                <a:cubicBezTo>
                  <a:pt x="15559" y="10361"/>
                  <a:pt x="15568" y="10354"/>
                  <a:pt x="15568" y="10233"/>
                </a:cubicBezTo>
                <a:cubicBezTo>
                  <a:pt x="15568" y="10163"/>
                  <a:pt x="15593" y="10093"/>
                  <a:pt x="15621" y="10078"/>
                </a:cubicBezTo>
                <a:cubicBezTo>
                  <a:pt x="15682" y="10046"/>
                  <a:pt x="15956" y="10040"/>
                  <a:pt x="15992" y="10071"/>
                </a:cubicBezTo>
                <a:cubicBezTo>
                  <a:pt x="16032" y="10104"/>
                  <a:pt x="16042" y="10880"/>
                  <a:pt x="16004" y="10967"/>
                </a:cubicBezTo>
                <a:cubicBezTo>
                  <a:pt x="15980" y="11024"/>
                  <a:pt x="15932" y="11047"/>
                  <a:pt x="15836" y="11046"/>
                </a:cubicBezTo>
                <a:cubicBezTo>
                  <a:pt x="15762" y="11047"/>
                  <a:pt x="15698" y="11059"/>
                  <a:pt x="15695" y="11074"/>
                </a:cubicBezTo>
                <a:cubicBezTo>
                  <a:pt x="15692" y="11090"/>
                  <a:pt x="15684" y="11140"/>
                  <a:pt x="15679" y="11184"/>
                </a:cubicBezTo>
                <a:cubicBezTo>
                  <a:pt x="15658" y="11348"/>
                  <a:pt x="15649" y="11349"/>
                  <a:pt x="14570" y="11349"/>
                </a:cubicBezTo>
                <a:cubicBezTo>
                  <a:pt x="13926" y="11349"/>
                  <a:pt x="13523" y="11363"/>
                  <a:pt x="13506" y="11387"/>
                </a:cubicBezTo>
                <a:cubicBezTo>
                  <a:pt x="13471" y="11435"/>
                  <a:pt x="13142" y="11437"/>
                  <a:pt x="13108" y="11389"/>
                </a:cubicBezTo>
                <a:cubicBezTo>
                  <a:pt x="13094" y="11370"/>
                  <a:pt x="12940" y="11355"/>
                  <a:pt x="12766" y="11358"/>
                </a:cubicBezTo>
                <a:cubicBezTo>
                  <a:pt x="12400" y="11364"/>
                  <a:pt x="12322" y="11315"/>
                  <a:pt x="12370" y="11112"/>
                </a:cubicBezTo>
                <a:cubicBezTo>
                  <a:pt x="12396" y="11004"/>
                  <a:pt x="12419" y="10987"/>
                  <a:pt x="12564" y="10977"/>
                </a:cubicBezTo>
                <a:lnTo>
                  <a:pt x="12726" y="10966"/>
                </a:lnTo>
                <a:lnTo>
                  <a:pt x="12723" y="10700"/>
                </a:lnTo>
                <a:cubicBezTo>
                  <a:pt x="12720" y="10404"/>
                  <a:pt x="12753" y="10352"/>
                  <a:pt x="12941" y="10357"/>
                </a:cubicBezTo>
                <a:lnTo>
                  <a:pt x="13069" y="10359"/>
                </a:lnTo>
                <a:lnTo>
                  <a:pt x="13072" y="9933"/>
                </a:lnTo>
                <a:cubicBezTo>
                  <a:pt x="13075" y="9472"/>
                  <a:pt x="13041" y="9353"/>
                  <a:pt x="12939" y="9472"/>
                </a:cubicBezTo>
                <a:cubicBezTo>
                  <a:pt x="12882" y="9539"/>
                  <a:pt x="12876" y="9537"/>
                  <a:pt x="12808" y="9448"/>
                </a:cubicBezTo>
                <a:cubicBezTo>
                  <a:pt x="12756" y="9380"/>
                  <a:pt x="12749" y="9343"/>
                  <a:pt x="12784" y="9313"/>
                </a:cubicBezTo>
                <a:cubicBezTo>
                  <a:pt x="12819" y="9283"/>
                  <a:pt x="12818" y="9256"/>
                  <a:pt x="12781" y="9218"/>
                </a:cubicBezTo>
                <a:cubicBezTo>
                  <a:pt x="12753" y="9189"/>
                  <a:pt x="12725" y="9049"/>
                  <a:pt x="12719" y="8906"/>
                </a:cubicBezTo>
                <a:lnTo>
                  <a:pt x="12707" y="8645"/>
                </a:lnTo>
                <a:lnTo>
                  <a:pt x="12531" y="8626"/>
                </a:lnTo>
                <a:cubicBezTo>
                  <a:pt x="12358" y="8607"/>
                  <a:pt x="12356" y="8604"/>
                  <a:pt x="12352" y="8443"/>
                </a:cubicBezTo>
                <a:cubicBezTo>
                  <a:pt x="12350" y="8353"/>
                  <a:pt x="12364" y="8271"/>
                  <a:pt x="12383" y="8261"/>
                </a:cubicBezTo>
                <a:cubicBezTo>
                  <a:pt x="12402" y="8251"/>
                  <a:pt x="13141" y="8240"/>
                  <a:pt x="14026" y="8237"/>
                </a:cubicBezTo>
                <a:lnTo>
                  <a:pt x="15634" y="8233"/>
                </a:lnTo>
                <a:close/>
                <a:moveTo>
                  <a:pt x="6010" y="8266"/>
                </a:moveTo>
                <a:lnTo>
                  <a:pt x="7629" y="8266"/>
                </a:lnTo>
                <a:lnTo>
                  <a:pt x="9248" y="8266"/>
                </a:lnTo>
                <a:lnTo>
                  <a:pt x="9248" y="8436"/>
                </a:lnTo>
                <a:cubicBezTo>
                  <a:pt x="9248" y="8605"/>
                  <a:pt x="9246" y="8607"/>
                  <a:pt x="9084" y="8618"/>
                </a:cubicBezTo>
                <a:cubicBezTo>
                  <a:pt x="8930" y="8629"/>
                  <a:pt x="8919" y="8638"/>
                  <a:pt x="8906" y="8769"/>
                </a:cubicBezTo>
                <a:cubicBezTo>
                  <a:pt x="8893" y="8901"/>
                  <a:pt x="8882" y="8910"/>
                  <a:pt x="8727" y="8921"/>
                </a:cubicBezTo>
                <a:lnTo>
                  <a:pt x="8563" y="8933"/>
                </a:lnTo>
                <a:lnTo>
                  <a:pt x="8562" y="9803"/>
                </a:lnTo>
                <a:lnTo>
                  <a:pt x="8562" y="10675"/>
                </a:lnTo>
                <a:lnTo>
                  <a:pt x="8727" y="10661"/>
                </a:lnTo>
                <a:lnTo>
                  <a:pt x="8893" y="10649"/>
                </a:lnTo>
                <a:lnTo>
                  <a:pt x="8905" y="10967"/>
                </a:lnTo>
                <a:cubicBezTo>
                  <a:pt x="8912" y="11142"/>
                  <a:pt x="8902" y="11299"/>
                  <a:pt x="8881" y="11318"/>
                </a:cubicBezTo>
                <a:cubicBezTo>
                  <a:pt x="8831" y="11361"/>
                  <a:pt x="8053" y="11378"/>
                  <a:pt x="6926" y="11360"/>
                </a:cubicBezTo>
                <a:cubicBezTo>
                  <a:pt x="6071" y="11347"/>
                  <a:pt x="6021" y="11343"/>
                  <a:pt x="6000" y="11272"/>
                </a:cubicBezTo>
                <a:cubicBezTo>
                  <a:pt x="5987" y="11231"/>
                  <a:pt x="5947" y="11198"/>
                  <a:pt x="5911" y="11198"/>
                </a:cubicBezTo>
                <a:cubicBezTo>
                  <a:pt x="5875" y="11198"/>
                  <a:pt x="5836" y="11166"/>
                  <a:pt x="5824" y="11126"/>
                </a:cubicBezTo>
                <a:cubicBezTo>
                  <a:pt x="5811" y="11086"/>
                  <a:pt x="5762" y="11045"/>
                  <a:pt x="5714" y="11034"/>
                </a:cubicBezTo>
                <a:cubicBezTo>
                  <a:pt x="5641" y="11018"/>
                  <a:pt x="5630" y="10986"/>
                  <a:pt x="5642" y="10850"/>
                </a:cubicBezTo>
                <a:lnTo>
                  <a:pt x="5655" y="10687"/>
                </a:lnTo>
                <a:lnTo>
                  <a:pt x="6175" y="10676"/>
                </a:lnTo>
                <a:lnTo>
                  <a:pt x="6693" y="10666"/>
                </a:lnTo>
                <a:lnTo>
                  <a:pt x="6708" y="10373"/>
                </a:lnTo>
                <a:lnTo>
                  <a:pt x="6720" y="10082"/>
                </a:lnTo>
                <a:lnTo>
                  <a:pt x="6887" y="10069"/>
                </a:lnTo>
                <a:cubicBezTo>
                  <a:pt x="7037" y="10059"/>
                  <a:pt x="7052" y="10048"/>
                  <a:pt x="7052" y="9950"/>
                </a:cubicBezTo>
                <a:cubicBezTo>
                  <a:pt x="7052" y="9851"/>
                  <a:pt x="7037" y="9839"/>
                  <a:pt x="6887" y="9828"/>
                </a:cubicBezTo>
                <a:cubicBezTo>
                  <a:pt x="6730" y="9817"/>
                  <a:pt x="6719" y="9809"/>
                  <a:pt x="6706" y="9677"/>
                </a:cubicBezTo>
                <a:cubicBezTo>
                  <a:pt x="6693" y="9546"/>
                  <a:pt x="6683" y="9537"/>
                  <a:pt x="6529" y="9526"/>
                </a:cubicBezTo>
                <a:cubicBezTo>
                  <a:pt x="6374" y="9515"/>
                  <a:pt x="6364" y="9506"/>
                  <a:pt x="6351" y="9372"/>
                </a:cubicBezTo>
                <a:cubicBezTo>
                  <a:pt x="6339" y="9244"/>
                  <a:pt x="6325" y="9231"/>
                  <a:pt x="6209" y="9231"/>
                </a:cubicBezTo>
                <a:cubicBezTo>
                  <a:pt x="6094" y="9231"/>
                  <a:pt x="6080" y="9244"/>
                  <a:pt x="6068" y="9372"/>
                </a:cubicBezTo>
                <a:cubicBezTo>
                  <a:pt x="6054" y="9507"/>
                  <a:pt x="6047" y="9514"/>
                  <a:pt x="5883" y="9526"/>
                </a:cubicBezTo>
                <a:cubicBezTo>
                  <a:pt x="5788" y="9533"/>
                  <a:pt x="5689" y="9521"/>
                  <a:pt x="5662" y="9498"/>
                </a:cubicBezTo>
                <a:cubicBezTo>
                  <a:pt x="5615" y="9458"/>
                  <a:pt x="5614" y="8645"/>
                  <a:pt x="5661" y="8580"/>
                </a:cubicBezTo>
                <a:cubicBezTo>
                  <a:pt x="5673" y="8563"/>
                  <a:pt x="5750" y="8550"/>
                  <a:pt x="5832" y="8550"/>
                </a:cubicBezTo>
                <a:cubicBezTo>
                  <a:pt x="5974" y="8550"/>
                  <a:pt x="5984" y="8541"/>
                  <a:pt x="5997" y="8407"/>
                </a:cubicBezTo>
                <a:lnTo>
                  <a:pt x="6010" y="8266"/>
                </a:lnTo>
                <a:close/>
                <a:moveTo>
                  <a:pt x="2754" y="8323"/>
                </a:moveTo>
                <a:cubicBezTo>
                  <a:pt x="2733" y="8323"/>
                  <a:pt x="2703" y="8349"/>
                  <a:pt x="2689" y="8380"/>
                </a:cubicBezTo>
                <a:cubicBezTo>
                  <a:pt x="2674" y="8414"/>
                  <a:pt x="2690" y="8436"/>
                  <a:pt x="2729" y="8436"/>
                </a:cubicBezTo>
                <a:cubicBezTo>
                  <a:pt x="2765" y="8436"/>
                  <a:pt x="2794" y="8411"/>
                  <a:pt x="2794" y="8380"/>
                </a:cubicBezTo>
                <a:cubicBezTo>
                  <a:pt x="2794" y="8349"/>
                  <a:pt x="2776" y="8323"/>
                  <a:pt x="2754" y="8323"/>
                </a:cubicBezTo>
                <a:close/>
                <a:moveTo>
                  <a:pt x="2750" y="8569"/>
                </a:moveTo>
                <a:cubicBezTo>
                  <a:pt x="2726" y="8582"/>
                  <a:pt x="2706" y="8617"/>
                  <a:pt x="2706" y="8647"/>
                </a:cubicBezTo>
                <a:cubicBezTo>
                  <a:pt x="2706" y="8677"/>
                  <a:pt x="2726" y="8701"/>
                  <a:pt x="2750" y="8701"/>
                </a:cubicBezTo>
                <a:cubicBezTo>
                  <a:pt x="2774" y="8701"/>
                  <a:pt x="2794" y="8666"/>
                  <a:pt x="2794" y="8623"/>
                </a:cubicBezTo>
                <a:cubicBezTo>
                  <a:pt x="2794" y="8580"/>
                  <a:pt x="2774" y="8556"/>
                  <a:pt x="2750" y="8569"/>
                </a:cubicBezTo>
                <a:close/>
                <a:moveTo>
                  <a:pt x="2738" y="8879"/>
                </a:moveTo>
                <a:cubicBezTo>
                  <a:pt x="2704" y="8868"/>
                  <a:pt x="2680" y="8891"/>
                  <a:pt x="2680" y="8933"/>
                </a:cubicBezTo>
                <a:cubicBezTo>
                  <a:pt x="2680" y="8973"/>
                  <a:pt x="2707" y="9004"/>
                  <a:pt x="2738" y="9004"/>
                </a:cubicBezTo>
                <a:cubicBezTo>
                  <a:pt x="2769" y="9004"/>
                  <a:pt x="2794" y="8980"/>
                  <a:pt x="2794" y="8951"/>
                </a:cubicBezTo>
                <a:cubicBezTo>
                  <a:pt x="2794" y="8922"/>
                  <a:pt x="2769" y="8889"/>
                  <a:pt x="2738" y="8879"/>
                </a:cubicBezTo>
                <a:close/>
                <a:moveTo>
                  <a:pt x="2754" y="9154"/>
                </a:moveTo>
                <a:cubicBezTo>
                  <a:pt x="2745" y="9153"/>
                  <a:pt x="2733" y="9156"/>
                  <a:pt x="2722" y="9165"/>
                </a:cubicBezTo>
                <a:cubicBezTo>
                  <a:pt x="2707" y="9178"/>
                  <a:pt x="2710" y="9220"/>
                  <a:pt x="2729" y="9257"/>
                </a:cubicBezTo>
                <a:cubicBezTo>
                  <a:pt x="2762" y="9322"/>
                  <a:pt x="2766" y="9322"/>
                  <a:pt x="2784" y="9256"/>
                </a:cubicBezTo>
                <a:cubicBezTo>
                  <a:pt x="2799" y="9200"/>
                  <a:pt x="2783" y="9156"/>
                  <a:pt x="2754" y="9154"/>
                </a:cubicBezTo>
                <a:close/>
                <a:moveTo>
                  <a:pt x="2774" y="9420"/>
                </a:moveTo>
                <a:cubicBezTo>
                  <a:pt x="2762" y="9420"/>
                  <a:pt x="2734" y="9451"/>
                  <a:pt x="2710" y="9489"/>
                </a:cubicBezTo>
                <a:cubicBezTo>
                  <a:pt x="2677" y="9542"/>
                  <a:pt x="2682" y="9559"/>
                  <a:pt x="2731" y="9559"/>
                </a:cubicBezTo>
                <a:cubicBezTo>
                  <a:pt x="2766" y="9559"/>
                  <a:pt x="2794" y="9527"/>
                  <a:pt x="2794" y="9489"/>
                </a:cubicBezTo>
                <a:cubicBezTo>
                  <a:pt x="2794" y="9451"/>
                  <a:pt x="2785" y="9420"/>
                  <a:pt x="2774" y="9420"/>
                </a:cubicBezTo>
                <a:close/>
                <a:moveTo>
                  <a:pt x="2774" y="9685"/>
                </a:moveTo>
                <a:cubicBezTo>
                  <a:pt x="2762" y="9685"/>
                  <a:pt x="2732" y="9719"/>
                  <a:pt x="2706" y="9760"/>
                </a:cubicBezTo>
                <a:cubicBezTo>
                  <a:pt x="2668" y="9821"/>
                  <a:pt x="2672" y="9836"/>
                  <a:pt x="2726" y="9836"/>
                </a:cubicBezTo>
                <a:cubicBezTo>
                  <a:pt x="2765" y="9836"/>
                  <a:pt x="2794" y="9803"/>
                  <a:pt x="2794" y="9760"/>
                </a:cubicBezTo>
                <a:cubicBezTo>
                  <a:pt x="2794" y="9719"/>
                  <a:pt x="2785" y="9685"/>
                  <a:pt x="2774" y="9685"/>
                </a:cubicBezTo>
                <a:close/>
                <a:moveTo>
                  <a:pt x="2747" y="10025"/>
                </a:moveTo>
                <a:cubicBezTo>
                  <a:pt x="2697" y="10025"/>
                  <a:pt x="2668" y="10042"/>
                  <a:pt x="2683" y="10063"/>
                </a:cubicBezTo>
                <a:cubicBezTo>
                  <a:pt x="2698" y="10084"/>
                  <a:pt x="2740" y="10101"/>
                  <a:pt x="2775" y="10101"/>
                </a:cubicBezTo>
                <a:cubicBezTo>
                  <a:pt x="2810" y="10101"/>
                  <a:pt x="2839" y="10084"/>
                  <a:pt x="2839" y="10063"/>
                </a:cubicBezTo>
                <a:cubicBezTo>
                  <a:pt x="2839" y="10042"/>
                  <a:pt x="2797" y="10025"/>
                  <a:pt x="2747" y="10025"/>
                </a:cubicBezTo>
                <a:close/>
                <a:moveTo>
                  <a:pt x="9780" y="11576"/>
                </a:moveTo>
                <a:cubicBezTo>
                  <a:pt x="9902" y="11566"/>
                  <a:pt x="10151" y="11566"/>
                  <a:pt x="10334" y="11576"/>
                </a:cubicBezTo>
                <a:lnTo>
                  <a:pt x="10667" y="11595"/>
                </a:lnTo>
                <a:lnTo>
                  <a:pt x="10689" y="11891"/>
                </a:lnTo>
                <a:cubicBezTo>
                  <a:pt x="10713" y="12213"/>
                  <a:pt x="10697" y="12243"/>
                  <a:pt x="10490" y="12263"/>
                </a:cubicBezTo>
                <a:cubicBezTo>
                  <a:pt x="10375" y="12275"/>
                  <a:pt x="10353" y="12295"/>
                  <a:pt x="10334" y="12408"/>
                </a:cubicBezTo>
                <a:cubicBezTo>
                  <a:pt x="10314" y="12530"/>
                  <a:pt x="10299" y="12541"/>
                  <a:pt x="10147" y="12552"/>
                </a:cubicBezTo>
                <a:lnTo>
                  <a:pt x="9979" y="12565"/>
                </a:lnTo>
                <a:lnTo>
                  <a:pt x="9979" y="12824"/>
                </a:lnTo>
                <a:lnTo>
                  <a:pt x="9979" y="13084"/>
                </a:lnTo>
                <a:lnTo>
                  <a:pt x="10147" y="13095"/>
                </a:lnTo>
                <a:cubicBezTo>
                  <a:pt x="10304" y="13107"/>
                  <a:pt x="10312" y="13115"/>
                  <a:pt x="10325" y="13249"/>
                </a:cubicBezTo>
                <a:cubicBezTo>
                  <a:pt x="10339" y="13384"/>
                  <a:pt x="10348" y="13392"/>
                  <a:pt x="10497" y="13392"/>
                </a:cubicBezTo>
                <a:cubicBezTo>
                  <a:pt x="10616" y="13392"/>
                  <a:pt x="10660" y="13410"/>
                  <a:pt x="10677" y="13467"/>
                </a:cubicBezTo>
                <a:cubicBezTo>
                  <a:pt x="10708" y="13568"/>
                  <a:pt x="10761" y="13563"/>
                  <a:pt x="10796" y="13457"/>
                </a:cubicBezTo>
                <a:cubicBezTo>
                  <a:pt x="10823" y="13375"/>
                  <a:pt x="10826" y="13376"/>
                  <a:pt x="10887" y="13443"/>
                </a:cubicBezTo>
                <a:cubicBezTo>
                  <a:pt x="10945" y="13508"/>
                  <a:pt x="10952" y="13496"/>
                  <a:pt x="10964" y="13311"/>
                </a:cubicBezTo>
                <a:lnTo>
                  <a:pt x="10977" y="13108"/>
                </a:lnTo>
                <a:lnTo>
                  <a:pt x="11322" y="13097"/>
                </a:lnTo>
                <a:lnTo>
                  <a:pt x="11665" y="13085"/>
                </a:lnTo>
                <a:lnTo>
                  <a:pt x="11665" y="12823"/>
                </a:lnTo>
                <a:lnTo>
                  <a:pt x="11665" y="12560"/>
                </a:lnTo>
                <a:lnTo>
                  <a:pt x="11468" y="12560"/>
                </a:lnTo>
                <a:cubicBezTo>
                  <a:pt x="11360" y="12560"/>
                  <a:pt x="11260" y="12574"/>
                  <a:pt x="11246" y="12594"/>
                </a:cubicBezTo>
                <a:cubicBezTo>
                  <a:pt x="11232" y="12613"/>
                  <a:pt x="11164" y="12604"/>
                  <a:pt x="11088" y="12572"/>
                </a:cubicBezTo>
                <a:cubicBezTo>
                  <a:pt x="10958" y="12517"/>
                  <a:pt x="10955" y="12512"/>
                  <a:pt x="10955" y="12219"/>
                </a:cubicBezTo>
                <a:cubicBezTo>
                  <a:pt x="10955" y="11904"/>
                  <a:pt x="10976" y="11870"/>
                  <a:pt x="11173" y="11864"/>
                </a:cubicBezTo>
                <a:cubicBezTo>
                  <a:pt x="11269" y="11860"/>
                  <a:pt x="11291" y="11839"/>
                  <a:pt x="11310" y="11727"/>
                </a:cubicBezTo>
                <a:cubicBezTo>
                  <a:pt x="11332" y="11598"/>
                  <a:pt x="11338" y="11595"/>
                  <a:pt x="11532" y="11595"/>
                </a:cubicBezTo>
                <a:cubicBezTo>
                  <a:pt x="11730" y="11595"/>
                  <a:pt x="11731" y="11595"/>
                  <a:pt x="11745" y="11734"/>
                </a:cubicBezTo>
                <a:cubicBezTo>
                  <a:pt x="11758" y="11865"/>
                  <a:pt x="11768" y="11874"/>
                  <a:pt x="11922" y="11885"/>
                </a:cubicBezTo>
                <a:lnTo>
                  <a:pt x="12086" y="11898"/>
                </a:lnTo>
                <a:lnTo>
                  <a:pt x="12110" y="12798"/>
                </a:lnTo>
                <a:cubicBezTo>
                  <a:pt x="12123" y="13293"/>
                  <a:pt x="12123" y="13778"/>
                  <a:pt x="12110" y="13876"/>
                </a:cubicBezTo>
                <a:lnTo>
                  <a:pt x="12086" y="14054"/>
                </a:lnTo>
                <a:lnTo>
                  <a:pt x="11822" y="14065"/>
                </a:lnTo>
                <a:cubicBezTo>
                  <a:pt x="11659" y="14072"/>
                  <a:pt x="11525" y="14099"/>
                  <a:pt x="11477" y="14136"/>
                </a:cubicBezTo>
                <a:cubicBezTo>
                  <a:pt x="11407" y="14190"/>
                  <a:pt x="11398" y="14191"/>
                  <a:pt x="11374" y="14136"/>
                </a:cubicBezTo>
                <a:cubicBezTo>
                  <a:pt x="11350" y="14083"/>
                  <a:pt x="11233" y="14076"/>
                  <a:pt x="10479" y="14076"/>
                </a:cubicBezTo>
                <a:cubicBezTo>
                  <a:pt x="10002" y="14077"/>
                  <a:pt x="9594" y="14062"/>
                  <a:pt x="9573" y="14044"/>
                </a:cubicBezTo>
                <a:cubicBezTo>
                  <a:pt x="9552" y="14026"/>
                  <a:pt x="9541" y="13467"/>
                  <a:pt x="9548" y="12803"/>
                </a:cubicBezTo>
                <a:lnTo>
                  <a:pt x="9558" y="11595"/>
                </a:lnTo>
                <a:lnTo>
                  <a:pt x="9780" y="11576"/>
                </a:lnTo>
                <a:close/>
                <a:moveTo>
                  <a:pt x="5788" y="11591"/>
                </a:moveTo>
                <a:lnTo>
                  <a:pt x="9248" y="11595"/>
                </a:lnTo>
                <a:lnTo>
                  <a:pt x="9262" y="11727"/>
                </a:lnTo>
                <a:cubicBezTo>
                  <a:pt x="9271" y="11800"/>
                  <a:pt x="9296" y="11878"/>
                  <a:pt x="9319" y="11901"/>
                </a:cubicBezTo>
                <a:cubicBezTo>
                  <a:pt x="9366" y="11950"/>
                  <a:pt x="9344" y="13736"/>
                  <a:pt x="9295" y="13804"/>
                </a:cubicBezTo>
                <a:cubicBezTo>
                  <a:pt x="9272" y="13835"/>
                  <a:pt x="9246" y="13837"/>
                  <a:pt x="9208" y="13810"/>
                </a:cubicBezTo>
                <a:cubicBezTo>
                  <a:pt x="9178" y="13789"/>
                  <a:pt x="9104" y="13782"/>
                  <a:pt x="9045" y="13796"/>
                </a:cubicBezTo>
                <a:cubicBezTo>
                  <a:pt x="8986" y="13810"/>
                  <a:pt x="8328" y="13826"/>
                  <a:pt x="7584" y="13829"/>
                </a:cubicBezTo>
                <a:cubicBezTo>
                  <a:pt x="6840" y="13833"/>
                  <a:pt x="5868" y="13845"/>
                  <a:pt x="5423" y="13857"/>
                </a:cubicBezTo>
                <a:cubicBezTo>
                  <a:pt x="4925" y="13870"/>
                  <a:pt x="4604" y="13864"/>
                  <a:pt x="4588" y="13842"/>
                </a:cubicBezTo>
                <a:cubicBezTo>
                  <a:pt x="4561" y="13805"/>
                  <a:pt x="3511" y="13827"/>
                  <a:pt x="3467" y="13865"/>
                </a:cubicBezTo>
                <a:cubicBezTo>
                  <a:pt x="3455" y="13875"/>
                  <a:pt x="3229" y="13883"/>
                  <a:pt x="2966" y="13883"/>
                </a:cubicBezTo>
                <a:cubicBezTo>
                  <a:pt x="2557" y="13883"/>
                  <a:pt x="2482" y="13873"/>
                  <a:pt x="2444" y="13817"/>
                </a:cubicBezTo>
                <a:cubicBezTo>
                  <a:pt x="2407" y="13761"/>
                  <a:pt x="2385" y="13758"/>
                  <a:pt x="2311" y="13796"/>
                </a:cubicBezTo>
                <a:cubicBezTo>
                  <a:pt x="2262" y="13822"/>
                  <a:pt x="2216" y="13831"/>
                  <a:pt x="2207" y="13815"/>
                </a:cubicBezTo>
                <a:cubicBezTo>
                  <a:pt x="2199" y="13800"/>
                  <a:pt x="2208" y="13457"/>
                  <a:pt x="2229" y="13051"/>
                </a:cubicBezTo>
                <a:cubicBezTo>
                  <a:pt x="2256" y="12541"/>
                  <a:pt x="2253" y="12292"/>
                  <a:pt x="2221" y="12247"/>
                </a:cubicBezTo>
                <a:cubicBezTo>
                  <a:pt x="2147" y="12145"/>
                  <a:pt x="2176" y="11699"/>
                  <a:pt x="2259" y="11639"/>
                </a:cubicBezTo>
                <a:cubicBezTo>
                  <a:pt x="2316" y="11598"/>
                  <a:pt x="2971" y="11589"/>
                  <a:pt x="5788" y="11591"/>
                </a:cubicBezTo>
                <a:close/>
                <a:moveTo>
                  <a:pt x="12352" y="11595"/>
                </a:moveTo>
                <a:lnTo>
                  <a:pt x="15878" y="11598"/>
                </a:lnTo>
                <a:lnTo>
                  <a:pt x="19405" y="11600"/>
                </a:lnTo>
                <a:lnTo>
                  <a:pt x="19413" y="12230"/>
                </a:lnTo>
                <a:cubicBezTo>
                  <a:pt x="19418" y="12577"/>
                  <a:pt x="19432" y="12878"/>
                  <a:pt x="19447" y="12899"/>
                </a:cubicBezTo>
                <a:cubicBezTo>
                  <a:pt x="19462" y="12919"/>
                  <a:pt x="19459" y="12965"/>
                  <a:pt x="19439" y="13002"/>
                </a:cubicBezTo>
                <a:cubicBezTo>
                  <a:pt x="19418" y="13039"/>
                  <a:pt x="19410" y="13228"/>
                  <a:pt x="19424" y="13422"/>
                </a:cubicBezTo>
                <a:cubicBezTo>
                  <a:pt x="19437" y="13616"/>
                  <a:pt x="19432" y="13801"/>
                  <a:pt x="19410" y="13833"/>
                </a:cubicBezTo>
                <a:cubicBezTo>
                  <a:pt x="19376" y="13885"/>
                  <a:pt x="18988" y="13891"/>
                  <a:pt x="15868" y="13878"/>
                </a:cubicBezTo>
                <a:cubicBezTo>
                  <a:pt x="13941" y="13871"/>
                  <a:pt x="12360" y="13856"/>
                  <a:pt x="12352" y="13846"/>
                </a:cubicBezTo>
                <a:cubicBezTo>
                  <a:pt x="12319" y="13799"/>
                  <a:pt x="12334" y="12222"/>
                  <a:pt x="12369" y="12098"/>
                </a:cubicBezTo>
                <a:cubicBezTo>
                  <a:pt x="12392" y="12014"/>
                  <a:pt x="12391" y="11946"/>
                  <a:pt x="12366" y="11924"/>
                </a:cubicBezTo>
                <a:cubicBezTo>
                  <a:pt x="12343" y="11904"/>
                  <a:pt x="12331" y="11822"/>
                  <a:pt x="12339" y="11741"/>
                </a:cubicBezTo>
                <a:lnTo>
                  <a:pt x="12352" y="11595"/>
                </a:lnTo>
                <a:close/>
                <a:moveTo>
                  <a:pt x="2839" y="11954"/>
                </a:moveTo>
                <a:cubicBezTo>
                  <a:pt x="2837" y="11957"/>
                  <a:pt x="2849" y="11971"/>
                  <a:pt x="2874" y="11998"/>
                </a:cubicBezTo>
                <a:cubicBezTo>
                  <a:pt x="2948" y="12079"/>
                  <a:pt x="2873" y="12124"/>
                  <a:pt x="2754" y="12070"/>
                </a:cubicBezTo>
                <a:cubicBezTo>
                  <a:pt x="2707" y="12049"/>
                  <a:pt x="2636" y="12041"/>
                  <a:pt x="2596" y="12054"/>
                </a:cubicBezTo>
                <a:cubicBezTo>
                  <a:pt x="2531" y="12075"/>
                  <a:pt x="2532" y="12084"/>
                  <a:pt x="2602" y="12150"/>
                </a:cubicBezTo>
                <a:cubicBezTo>
                  <a:pt x="2703" y="12245"/>
                  <a:pt x="2709" y="12363"/>
                  <a:pt x="2620" y="12503"/>
                </a:cubicBezTo>
                <a:cubicBezTo>
                  <a:pt x="2506" y="12681"/>
                  <a:pt x="2526" y="12768"/>
                  <a:pt x="2683" y="12771"/>
                </a:cubicBezTo>
                <a:cubicBezTo>
                  <a:pt x="2757" y="12773"/>
                  <a:pt x="2848" y="12760"/>
                  <a:pt x="2887" y="12744"/>
                </a:cubicBezTo>
                <a:cubicBezTo>
                  <a:pt x="2928" y="12726"/>
                  <a:pt x="2979" y="12732"/>
                  <a:pt x="3009" y="12758"/>
                </a:cubicBezTo>
                <a:cubicBezTo>
                  <a:pt x="3059" y="12800"/>
                  <a:pt x="3065" y="12795"/>
                  <a:pt x="3077" y="12705"/>
                </a:cubicBezTo>
                <a:cubicBezTo>
                  <a:pt x="3084" y="12646"/>
                  <a:pt x="3366" y="12514"/>
                  <a:pt x="3421" y="12543"/>
                </a:cubicBezTo>
                <a:cubicBezTo>
                  <a:pt x="3445" y="12556"/>
                  <a:pt x="3491" y="12547"/>
                  <a:pt x="3525" y="12523"/>
                </a:cubicBezTo>
                <a:cubicBezTo>
                  <a:pt x="3573" y="12489"/>
                  <a:pt x="3598" y="12497"/>
                  <a:pt x="3641" y="12566"/>
                </a:cubicBezTo>
                <a:cubicBezTo>
                  <a:pt x="3671" y="12614"/>
                  <a:pt x="3726" y="12674"/>
                  <a:pt x="3763" y="12697"/>
                </a:cubicBezTo>
                <a:cubicBezTo>
                  <a:pt x="3821" y="12734"/>
                  <a:pt x="3819" y="12744"/>
                  <a:pt x="3737" y="12781"/>
                </a:cubicBezTo>
                <a:cubicBezTo>
                  <a:pt x="3686" y="12805"/>
                  <a:pt x="3632" y="12810"/>
                  <a:pt x="3619" y="12792"/>
                </a:cubicBezTo>
                <a:cubicBezTo>
                  <a:pt x="3606" y="12773"/>
                  <a:pt x="3546" y="12766"/>
                  <a:pt x="3485" y="12776"/>
                </a:cubicBezTo>
                <a:cubicBezTo>
                  <a:pt x="3393" y="12791"/>
                  <a:pt x="3381" y="12808"/>
                  <a:pt x="3417" y="12865"/>
                </a:cubicBezTo>
                <a:cubicBezTo>
                  <a:pt x="3446" y="12911"/>
                  <a:pt x="3445" y="12942"/>
                  <a:pt x="3414" y="12958"/>
                </a:cubicBezTo>
                <a:cubicBezTo>
                  <a:pt x="3381" y="12975"/>
                  <a:pt x="3381" y="12997"/>
                  <a:pt x="3414" y="13031"/>
                </a:cubicBezTo>
                <a:cubicBezTo>
                  <a:pt x="3446" y="13064"/>
                  <a:pt x="3584" y="13078"/>
                  <a:pt x="3844" y="13077"/>
                </a:cubicBezTo>
                <a:cubicBezTo>
                  <a:pt x="4153" y="13075"/>
                  <a:pt x="4236" y="13087"/>
                  <a:pt x="4280" y="13138"/>
                </a:cubicBezTo>
                <a:cubicBezTo>
                  <a:pt x="4350" y="13220"/>
                  <a:pt x="4375" y="13220"/>
                  <a:pt x="4403" y="13131"/>
                </a:cubicBezTo>
                <a:cubicBezTo>
                  <a:pt x="4424" y="13063"/>
                  <a:pt x="4463" y="13059"/>
                  <a:pt x="5037" y="13074"/>
                </a:cubicBezTo>
                <a:cubicBezTo>
                  <a:pt x="5616" y="13090"/>
                  <a:pt x="5800" y="13125"/>
                  <a:pt x="5739" y="13209"/>
                </a:cubicBezTo>
                <a:cubicBezTo>
                  <a:pt x="5725" y="13228"/>
                  <a:pt x="5726" y="13270"/>
                  <a:pt x="5741" y="13303"/>
                </a:cubicBezTo>
                <a:cubicBezTo>
                  <a:pt x="5767" y="13362"/>
                  <a:pt x="5827" y="13344"/>
                  <a:pt x="5838" y="13274"/>
                </a:cubicBezTo>
                <a:cubicBezTo>
                  <a:pt x="5841" y="13255"/>
                  <a:pt x="5846" y="13223"/>
                  <a:pt x="5849" y="13201"/>
                </a:cubicBezTo>
                <a:cubicBezTo>
                  <a:pt x="5859" y="13129"/>
                  <a:pt x="6189" y="13038"/>
                  <a:pt x="6298" y="13077"/>
                </a:cubicBezTo>
                <a:cubicBezTo>
                  <a:pt x="6387" y="13108"/>
                  <a:pt x="6619" y="13090"/>
                  <a:pt x="6680" y="13048"/>
                </a:cubicBezTo>
                <a:cubicBezTo>
                  <a:pt x="6706" y="13029"/>
                  <a:pt x="6741" y="13024"/>
                  <a:pt x="6758" y="13039"/>
                </a:cubicBezTo>
                <a:cubicBezTo>
                  <a:pt x="6775" y="13053"/>
                  <a:pt x="7082" y="13070"/>
                  <a:pt x="7442" y="13075"/>
                </a:cubicBezTo>
                <a:lnTo>
                  <a:pt x="8099" y="13083"/>
                </a:lnTo>
                <a:lnTo>
                  <a:pt x="8105" y="12913"/>
                </a:lnTo>
                <a:cubicBezTo>
                  <a:pt x="8108" y="12819"/>
                  <a:pt x="8137" y="12718"/>
                  <a:pt x="8167" y="12687"/>
                </a:cubicBezTo>
                <a:cubicBezTo>
                  <a:pt x="8258" y="12593"/>
                  <a:pt x="8441" y="12532"/>
                  <a:pt x="8600" y="12543"/>
                </a:cubicBezTo>
                <a:cubicBezTo>
                  <a:pt x="8791" y="12556"/>
                  <a:pt x="8936" y="12500"/>
                  <a:pt x="8995" y="12391"/>
                </a:cubicBezTo>
                <a:cubicBezTo>
                  <a:pt x="9034" y="12317"/>
                  <a:pt x="9023" y="12293"/>
                  <a:pt x="8914" y="12224"/>
                </a:cubicBezTo>
                <a:cubicBezTo>
                  <a:pt x="8824" y="12168"/>
                  <a:pt x="8794" y="12123"/>
                  <a:pt x="8814" y="12077"/>
                </a:cubicBezTo>
                <a:cubicBezTo>
                  <a:pt x="8838" y="12023"/>
                  <a:pt x="8831" y="12019"/>
                  <a:pt x="8779" y="12055"/>
                </a:cubicBezTo>
                <a:cubicBezTo>
                  <a:pt x="8730" y="12089"/>
                  <a:pt x="8696" y="12086"/>
                  <a:pt x="8630" y="12045"/>
                </a:cubicBezTo>
                <a:cubicBezTo>
                  <a:pt x="8525" y="11980"/>
                  <a:pt x="8471" y="11977"/>
                  <a:pt x="8471" y="12036"/>
                </a:cubicBezTo>
                <a:cubicBezTo>
                  <a:pt x="8471" y="12061"/>
                  <a:pt x="8439" y="12110"/>
                  <a:pt x="8400" y="12147"/>
                </a:cubicBezTo>
                <a:cubicBezTo>
                  <a:pt x="8342" y="12202"/>
                  <a:pt x="8309" y="12206"/>
                  <a:pt x="8213" y="12172"/>
                </a:cubicBezTo>
                <a:cubicBezTo>
                  <a:pt x="8049" y="12115"/>
                  <a:pt x="7814" y="12110"/>
                  <a:pt x="7790" y="12162"/>
                </a:cubicBezTo>
                <a:cubicBezTo>
                  <a:pt x="7768" y="12211"/>
                  <a:pt x="7637" y="12215"/>
                  <a:pt x="7550" y="12169"/>
                </a:cubicBezTo>
                <a:cubicBezTo>
                  <a:pt x="7520" y="12153"/>
                  <a:pt x="7475" y="12150"/>
                  <a:pt x="7450" y="12164"/>
                </a:cubicBezTo>
                <a:cubicBezTo>
                  <a:pt x="7424" y="12177"/>
                  <a:pt x="7354" y="12160"/>
                  <a:pt x="7293" y="12126"/>
                </a:cubicBezTo>
                <a:cubicBezTo>
                  <a:pt x="7233" y="12092"/>
                  <a:pt x="7160" y="12077"/>
                  <a:pt x="7132" y="12092"/>
                </a:cubicBezTo>
                <a:cubicBezTo>
                  <a:pt x="7054" y="12133"/>
                  <a:pt x="6833" y="12138"/>
                  <a:pt x="6805" y="12101"/>
                </a:cubicBezTo>
                <a:cubicBezTo>
                  <a:pt x="6783" y="12070"/>
                  <a:pt x="6314" y="12093"/>
                  <a:pt x="6246" y="12128"/>
                </a:cubicBezTo>
                <a:cubicBezTo>
                  <a:pt x="6230" y="12137"/>
                  <a:pt x="6170" y="12129"/>
                  <a:pt x="6112" y="12111"/>
                </a:cubicBezTo>
                <a:cubicBezTo>
                  <a:pt x="6041" y="12088"/>
                  <a:pt x="5982" y="12092"/>
                  <a:pt x="5931" y="12123"/>
                </a:cubicBezTo>
                <a:cubicBezTo>
                  <a:pt x="5840" y="12180"/>
                  <a:pt x="5547" y="12171"/>
                  <a:pt x="5503" y="12109"/>
                </a:cubicBezTo>
                <a:cubicBezTo>
                  <a:pt x="5479" y="12077"/>
                  <a:pt x="5454" y="12080"/>
                  <a:pt x="5413" y="12123"/>
                </a:cubicBezTo>
                <a:cubicBezTo>
                  <a:pt x="5368" y="12169"/>
                  <a:pt x="5340" y="12172"/>
                  <a:pt x="5291" y="12137"/>
                </a:cubicBezTo>
                <a:cubicBezTo>
                  <a:pt x="5246" y="12105"/>
                  <a:pt x="5217" y="12105"/>
                  <a:pt x="5182" y="12135"/>
                </a:cubicBezTo>
                <a:cubicBezTo>
                  <a:pt x="5151" y="12161"/>
                  <a:pt x="5097" y="12163"/>
                  <a:pt x="5028" y="12141"/>
                </a:cubicBezTo>
                <a:cubicBezTo>
                  <a:pt x="4970" y="12122"/>
                  <a:pt x="4923" y="12118"/>
                  <a:pt x="4923" y="12131"/>
                </a:cubicBezTo>
                <a:cubicBezTo>
                  <a:pt x="4923" y="12143"/>
                  <a:pt x="4896" y="12133"/>
                  <a:pt x="4861" y="12108"/>
                </a:cubicBezTo>
                <a:cubicBezTo>
                  <a:pt x="4827" y="12084"/>
                  <a:pt x="4787" y="12078"/>
                  <a:pt x="4774" y="12097"/>
                </a:cubicBezTo>
                <a:cubicBezTo>
                  <a:pt x="4745" y="12137"/>
                  <a:pt x="4612" y="12134"/>
                  <a:pt x="4528" y="12089"/>
                </a:cubicBezTo>
                <a:cubicBezTo>
                  <a:pt x="4487" y="12068"/>
                  <a:pt x="4443" y="12085"/>
                  <a:pt x="4391" y="12143"/>
                </a:cubicBezTo>
                <a:cubicBezTo>
                  <a:pt x="4317" y="12227"/>
                  <a:pt x="4180" y="12219"/>
                  <a:pt x="4242" y="12135"/>
                </a:cubicBezTo>
                <a:cubicBezTo>
                  <a:pt x="4261" y="12108"/>
                  <a:pt x="4250" y="12105"/>
                  <a:pt x="4212" y="12125"/>
                </a:cubicBezTo>
                <a:cubicBezTo>
                  <a:pt x="4180" y="12142"/>
                  <a:pt x="4077" y="12168"/>
                  <a:pt x="3983" y="12183"/>
                </a:cubicBezTo>
                <a:cubicBezTo>
                  <a:pt x="3851" y="12203"/>
                  <a:pt x="3803" y="12196"/>
                  <a:pt x="3773" y="12150"/>
                </a:cubicBezTo>
                <a:cubicBezTo>
                  <a:pt x="3739" y="12099"/>
                  <a:pt x="3723" y="12098"/>
                  <a:pt x="3659" y="12143"/>
                </a:cubicBezTo>
                <a:cubicBezTo>
                  <a:pt x="3561" y="12213"/>
                  <a:pt x="3413" y="12220"/>
                  <a:pt x="3384" y="12156"/>
                </a:cubicBezTo>
                <a:cubicBezTo>
                  <a:pt x="3372" y="12128"/>
                  <a:pt x="3342" y="12106"/>
                  <a:pt x="3318" y="12106"/>
                </a:cubicBezTo>
                <a:cubicBezTo>
                  <a:pt x="3294" y="12106"/>
                  <a:pt x="3224" y="12071"/>
                  <a:pt x="3161" y="12029"/>
                </a:cubicBezTo>
                <a:cubicBezTo>
                  <a:pt x="3084" y="11977"/>
                  <a:pt x="3031" y="11964"/>
                  <a:pt x="3001" y="11990"/>
                </a:cubicBezTo>
                <a:cubicBezTo>
                  <a:pt x="2971" y="12015"/>
                  <a:pt x="2933" y="12012"/>
                  <a:pt x="2886" y="11981"/>
                </a:cubicBezTo>
                <a:cubicBezTo>
                  <a:pt x="2856" y="11961"/>
                  <a:pt x="2840" y="11952"/>
                  <a:pt x="2839" y="11954"/>
                </a:cubicBezTo>
                <a:close/>
                <a:moveTo>
                  <a:pt x="17709" y="12123"/>
                </a:moveTo>
                <a:cubicBezTo>
                  <a:pt x="17694" y="12127"/>
                  <a:pt x="17680" y="12136"/>
                  <a:pt x="17660" y="12150"/>
                </a:cubicBezTo>
                <a:cubicBezTo>
                  <a:pt x="17578" y="12206"/>
                  <a:pt x="17481" y="12213"/>
                  <a:pt x="17395" y="12167"/>
                </a:cubicBezTo>
                <a:cubicBezTo>
                  <a:pt x="17364" y="12151"/>
                  <a:pt x="17304" y="12148"/>
                  <a:pt x="17262" y="12162"/>
                </a:cubicBezTo>
                <a:cubicBezTo>
                  <a:pt x="17221" y="12176"/>
                  <a:pt x="17062" y="12194"/>
                  <a:pt x="16907" y="12200"/>
                </a:cubicBezTo>
                <a:cubicBezTo>
                  <a:pt x="16698" y="12209"/>
                  <a:pt x="16611" y="12230"/>
                  <a:pt x="16566" y="12282"/>
                </a:cubicBezTo>
                <a:cubicBezTo>
                  <a:pt x="16508" y="12349"/>
                  <a:pt x="16504" y="12348"/>
                  <a:pt x="16465" y="12261"/>
                </a:cubicBezTo>
                <a:cubicBezTo>
                  <a:pt x="16438" y="12198"/>
                  <a:pt x="16414" y="12183"/>
                  <a:pt x="16391" y="12214"/>
                </a:cubicBezTo>
                <a:cubicBezTo>
                  <a:pt x="16366" y="12249"/>
                  <a:pt x="16344" y="12250"/>
                  <a:pt x="16297" y="12217"/>
                </a:cubicBezTo>
                <a:cubicBezTo>
                  <a:pt x="16263" y="12192"/>
                  <a:pt x="16245" y="12159"/>
                  <a:pt x="16257" y="12142"/>
                </a:cubicBezTo>
                <a:cubicBezTo>
                  <a:pt x="16269" y="12126"/>
                  <a:pt x="16244" y="12118"/>
                  <a:pt x="16201" y="12125"/>
                </a:cubicBezTo>
                <a:cubicBezTo>
                  <a:pt x="16158" y="12132"/>
                  <a:pt x="16122" y="12140"/>
                  <a:pt x="16122" y="12143"/>
                </a:cubicBezTo>
                <a:cubicBezTo>
                  <a:pt x="16122" y="12166"/>
                  <a:pt x="15647" y="12161"/>
                  <a:pt x="15603" y="12138"/>
                </a:cubicBezTo>
                <a:cubicBezTo>
                  <a:pt x="15574" y="12123"/>
                  <a:pt x="15510" y="12130"/>
                  <a:pt x="15460" y="12154"/>
                </a:cubicBezTo>
                <a:cubicBezTo>
                  <a:pt x="15405" y="12180"/>
                  <a:pt x="15116" y="12200"/>
                  <a:pt x="14725" y="12203"/>
                </a:cubicBezTo>
                <a:cubicBezTo>
                  <a:pt x="14372" y="12205"/>
                  <a:pt x="14039" y="12219"/>
                  <a:pt x="13986" y="12233"/>
                </a:cubicBezTo>
                <a:cubicBezTo>
                  <a:pt x="13933" y="12247"/>
                  <a:pt x="13879" y="12245"/>
                  <a:pt x="13866" y="12227"/>
                </a:cubicBezTo>
                <a:cubicBezTo>
                  <a:pt x="13837" y="12186"/>
                  <a:pt x="13580" y="12215"/>
                  <a:pt x="13545" y="12263"/>
                </a:cubicBezTo>
                <a:cubicBezTo>
                  <a:pt x="13530" y="12285"/>
                  <a:pt x="13500" y="12284"/>
                  <a:pt x="13467" y="12261"/>
                </a:cubicBezTo>
                <a:cubicBezTo>
                  <a:pt x="13385" y="12203"/>
                  <a:pt x="13101" y="12197"/>
                  <a:pt x="13022" y="12253"/>
                </a:cubicBezTo>
                <a:cubicBezTo>
                  <a:pt x="12964" y="12295"/>
                  <a:pt x="12948" y="12293"/>
                  <a:pt x="12926" y="12244"/>
                </a:cubicBezTo>
                <a:cubicBezTo>
                  <a:pt x="12911" y="12212"/>
                  <a:pt x="12874" y="12195"/>
                  <a:pt x="12842" y="12205"/>
                </a:cubicBezTo>
                <a:cubicBezTo>
                  <a:pt x="12810" y="12216"/>
                  <a:pt x="12769" y="12206"/>
                  <a:pt x="12753" y="12184"/>
                </a:cubicBezTo>
                <a:cubicBezTo>
                  <a:pt x="12696" y="12105"/>
                  <a:pt x="12661" y="12175"/>
                  <a:pt x="12676" y="12339"/>
                </a:cubicBezTo>
                <a:cubicBezTo>
                  <a:pt x="12689" y="12472"/>
                  <a:pt x="12715" y="12512"/>
                  <a:pt x="12808" y="12549"/>
                </a:cubicBezTo>
                <a:cubicBezTo>
                  <a:pt x="12871" y="12575"/>
                  <a:pt x="12942" y="12583"/>
                  <a:pt x="12969" y="12566"/>
                </a:cubicBezTo>
                <a:cubicBezTo>
                  <a:pt x="12995" y="12549"/>
                  <a:pt x="13107" y="12532"/>
                  <a:pt x="13217" y="12527"/>
                </a:cubicBezTo>
                <a:cubicBezTo>
                  <a:pt x="13327" y="12522"/>
                  <a:pt x="13453" y="12509"/>
                  <a:pt x="13497" y="12498"/>
                </a:cubicBezTo>
                <a:cubicBezTo>
                  <a:pt x="13541" y="12487"/>
                  <a:pt x="13603" y="12496"/>
                  <a:pt x="13636" y="12519"/>
                </a:cubicBezTo>
                <a:cubicBezTo>
                  <a:pt x="13675" y="12547"/>
                  <a:pt x="13732" y="12550"/>
                  <a:pt x="13804" y="12527"/>
                </a:cubicBezTo>
                <a:cubicBezTo>
                  <a:pt x="13865" y="12507"/>
                  <a:pt x="13940" y="12505"/>
                  <a:pt x="13974" y="12523"/>
                </a:cubicBezTo>
                <a:cubicBezTo>
                  <a:pt x="14008" y="12541"/>
                  <a:pt x="14055" y="12543"/>
                  <a:pt x="14081" y="12528"/>
                </a:cubicBezTo>
                <a:cubicBezTo>
                  <a:pt x="14124" y="12503"/>
                  <a:pt x="14206" y="12501"/>
                  <a:pt x="14304" y="12523"/>
                </a:cubicBezTo>
                <a:cubicBezTo>
                  <a:pt x="14442" y="12554"/>
                  <a:pt x="14814" y="12535"/>
                  <a:pt x="14814" y="12498"/>
                </a:cubicBezTo>
                <a:cubicBezTo>
                  <a:pt x="14814" y="12474"/>
                  <a:pt x="14841" y="12437"/>
                  <a:pt x="14875" y="12413"/>
                </a:cubicBezTo>
                <a:cubicBezTo>
                  <a:pt x="14921" y="12381"/>
                  <a:pt x="14949" y="12382"/>
                  <a:pt x="14990" y="12425"/>
                </a:cubicBezTo>
                <a:cubicBezTo>
                  <a:pt x="15020" y="12455"/>
                  <a:pt x="15031" y="12498"/>
                  <a:pt x="15015" y="12519"/>
                </a:cubicBezTo>
                <a:cubicBezTo>
                  <a:pt x="14964" y="12590"/>
                  <a:pt x="15144" y="12514"/>
                  <a:pt x="15225" y="12431"/>
                </a:cubicBezTo>
                <a:lnTo>
                  <a:pt x="15302" y="12352"/>
                </a:lnTo>
                <a:lnTo>
                  <a:pt x="15330" y="12436"/>
                </a:lnTo>
                <a:cubicBezTo>
                  <a:pt x="15350" y="12498"/>
                  <a:pt x="15389" y="12522"/>
                  <a:pt x="15478" y="12522"/>
                </a:cubicBezTo>
                <a:cubicBezTo>
                  <a:pt x="15590" y="12522"/>
                  <a:pt x="15598" y="12511"/>
                  <a:pt x="15587" y="12389"/>
                </a:cubicBezTo>
                <a:cubicBezTo>
                  <a:pt x="15571" y="12216"/>
                  <a:pt x="15635" y="12190"/>
                  <a:pt x="15776" y="12310"/>
                </a:cubicBezTo>
                <a:cubicBezTo>
                  <a:pt x="15876" y="12395"/>
                  <a:pt x="15881" y="12416"/>
                  <a:pt x="15828" y="12471"/>
                </a:cubicBezTo>
                <a:cubicBezTo>
                  <a:pt x="15772" y="12529"/>
                  <a:pt x="15782" y="12531"/>
                  <a:pt x="15933" y="12510"/>
                </a:cubicBezTo>
                <a:cubicBezTo>
                  <a:pt x="16025" y="12498"/>
                  <a:pt x="16110" y="12506"/>
                  <a:pt x="16125" y="12527"/>
                </a:cubicBezTo>
                <a:cubicBezTo>
                  <a:pt x="16140" y="12547"/>
                  <a:pt x="16175" y="12557"/>
                  <a:pt x="16204" y="12548"/>
                </a:cubicBezTo>
                <a:cubicBezTo>
                  <a:pt x="16232" y="12540"/>
                  <a:pt x="16309" y="12546"/>
                  <a:pt x="16375" y="12562"/>
                </a:cubicBezTo>
                <a:cubicBezTo>
                  <a:pt x="16458" y="12582"/>
                  <a:pt x="16512" y="12574"/>
                  <a:pt x="16548" y="12537"/>
                </a:cubicBezTo>
                <a:cubicBezTo>
                  <a:pt x="16586" y="12498"/>
                  <a:pt x="16615" y="12494"/>
                  <a:pt x="16656" y="12523"/>
                </a:cubicBezTo>
                <a:cubicBezTo>
                  <a:pt x="16697" y="12552"/>
                  <a:pt x="16757" y="12548"/>
                  <a:pt x="16865" y="12509"/>
                </a:cubicBezTo>
                <a:cubicBezTo>
                  <a:pt x="16995" y="12463"/>
                  <a:pt x="17032" y="12463"/>
                  <a:pt x="17135" y="12509"/>
                </a:cubicBezTo>
                <a:cubicBezTo>
                  <a:pt x="17227" y="12550"/>
                  <a:pt x="17251" y="12584"/>
                  <a:pt x="17236" y="12655"/>
                </a:cubicBezTo>
                <a:cubicBezTo>
                  <a:pt x="17210" y="12775"/>
                  <a:pt x="17167" y="12831"/>
                  <a:pt x="17122" y="12807"/>
                </a:cubicBezTo>
                <a:cubicBezTo>
                  <a:pt x="17102" y="12796"/>
                  <a:pt x="17075" y="12824"/>
                  <a:pt x="17061" y="12868"/>
                </a:cubicBezTo>
                <a:cubicBezTo>
                  <a:pt x="17041" y="12935"/>
                  <a:pt x="17024" y="12943"/>
                  <a:pt x="16971" y="12905"/>
                </a:cubicBezTo>
                <a:cubicBezTo>
                  <a:pt x="16925" y="12872"/>
                  <a:pt x="16898" y="12870"/>
                  <a:pt x="16876" y="12900"/>
                </a:cubicBezTo>
                <a:cubicBezTo>
                  <a:pt x="16859" y="12924"/>
                  <a:pt x="16825" y="12928"/>
                  <a:pt x="16795" y="12909"/>
                </a:cubicBezTo>
                <a:cubicBezTo>
                  <a:pt x="16767" y="12891"/>
                  <a:pt x="16693" y="12880"/>
                  <a:pt x="16632" y="12885"/>
                </a:cubicBezTo>
                <a:cubicBezTo>
                  <a:pt x="16571" y="12889"/>
                  <a:pt x="16478" y="12869"/>
                  <a:pt x="16424" y="12839"/>
                </a:cubicBezTo>
                <a:cubicBezTo>
                  <a:pt x="16359" y="12805"/>
                  <a:pt x="16317" y="12801"/>
                  <a:pt x="16298" y="12827"/>
                </a:cubicBezTo>
                <a:cubicBezTo>
                  <a:pt x="16280" y="12852"/>
                  <a:pt x="16252" y="12853"/>
                  <a:pt x="16218" y="12829"/>
                </a:cubicBezTo>
                <a:cubicBezTo>
                  <a:pt x="16184" y="12805"/>
                  <a:pt x="16088" y="12816"/>
                  <a:pt x="15935" y="12862"/>
                </a:cubicBezTo>
                <a:cubicBezTo>
                  <a:pt x="15807" y="12900"/>
                  <a:pt x="15691" y="12917"/>
                  <a:pt x="15679" y="12900"/>
                </a:cubicBezTo>
                <a:cubicBezTo>
                  <a:pt x="15652" y="12864"/>
                  <a:pt x="15572" y="12870"/>
                  <a:pt x="15490" y="12914"/>
                </a:cubicBezTo>
                <a:cubicBezTo>
                  <a:pt x="15458" y="12931"/>
                  <a:pt x="15408" y="12928"/>
                  <a:pt x="15379" y="12909"/>
                </a:cubicBezTo>
                <a:cubicBezTo>
                  <a:pt x="15292" y="12853"/>
                  <a:pt x="14916" y="12860"/>
                  <a:pt x="14860" y="12918"/>
                </a:cubicBezTo>
                <a:cubicBezTo>
                  <a:pt x="14803" y="12976"/>
                  <a:pt x="14669" y="12933"/>
                  <a:pt x="14527" y="12812"/>
                </a:cubicBezTo>
                <a:cubicBezTo>
                  <a:pt x="14453" y="12748"/>
                  <a:pt x="14444" y="12749"/>
                  <a:pt x="14363" y="12812"/>
                </a:cubicBezTo>
                <a:cubicBezTo>
                  <a:pt x="14269" y="12884"/>
                  <a:pt x="14026" y="12905"/>
                  <a:pt x="13937" y="12850"/>
                </a:cubicBezTo>
                <a:cubicBezTo>
                  <a:pt x="13870" y="12808"/>
                  <a:pt x="13859" y="12815"/>
                  <a:pt x="13816" y="12934"/>
                </a:cubicBezTo>
                <a:cubicBezTo>
                  <a:pt x="13789" y="13008"/>
                  <a:pt x="13796" y="13020"/>
                  <a:pt x="13853" y="13001"/>
                </a:cubicBezTo>
                <a:cubicBezTo>
                  <a:pt x="13892" y="12988"/>
                  <a:pt x="13941" y="13002"/>
                  <a:pt x="13961" y="13032"/>
                </a:cubicBezTo>
                <a:cubicBezTo>
                  <a:pt x="13992" y="13079"/>
                  <a:pt x="14012" y="13080"/>
                  <a:pt x="14119" y="13032"/>
                </a:cubicBezTo>
                <a:cubicBezTo>
                  <a:pt x="14226" y="12985"/>
                  <a:pt x="14256" y="12984"/>
                  <a:pt x="14339" y="13030"/>
                </a:cubicBezTo>
                <a:cubicBezTo>
                  <a:pt x="14393" y="13059"/>
                  <a:pt x="14515" y="13093"/>
                  <a:pt x="14610" y="13106"/>
                </a:cubicBezTo>
                <a:cubicBezTo>
                  <a:pt x="14705" y="13118"/>
                  <a:pt x="14831" y="13168"/>
                  <a:pt x="14888" y="13216"/>
                </a:cubicBezTo>
                <a:cubicBezTo>
                  <a:pt x="14979" y="13294"/>
                  <a:pt x="14984" y="13313"/>
                  <a:pt x="14926" y="13354"/>
                </a:cubicBezTo>
                <a:cubicBezTo>
                  <a:pt x="14886" y="13383"/>
                  <a:pt x="14869" y="13433"/>
                  <a:pt x="14885" y="13486"/>
                </a:cubicBezTo>
                <a:cubicBezTo>
                  <a:pt x="14899" y="13534"/>
                  <a:pt x="14888" y="13584"/>
                  <a:pt x="14861" y="13599"/>
                </a:cubicBezTo>
                <a:cubicBezTo>
                  <a:pt x="14835" y="13613"/>
                  <a:pt x="14826" y="13642"/>
                  <a:pt x="14842" y="13664"/>
                </a:cubicBezTo>
                <a:cubicBezTo>
                  <a:pt x="14860" y="13689"/>
                  <a:pt x="14898" y="13674"/>
                  <a:pt x="14943" y="13625"/>
                </a:cubicBezTo>
                <a:cubicBezTo>
                  <a:pt x="15013" y="13546"/>
                  <a:pt x="15014" y="13547"/>
                  <a:pt x="15124" y="13620"/>
                </a:cubicBezTo>
                <a:cubicBezTo>
                  <a:pt x="15263" y="13712"/>
                  <a:pt x="15504" y="13717"/>
                  <a:pt x="15561" y="13630"/>
                </a:cubicBezTo>
                <a:cubicBezTo>
                  <a:pt x="15611" y="13553"/>
                  <a:pt x="15744" y="13532"/>
                  <a:pt x="15822" y="13587"/>
                </a:cubicBezTo>
                <a:cubicBezTo>
                  <a:pt x="15860" y="13614"/>
                  <a:pt x="15897" y="13615"/>
                  <a:pt x="15935" y="13590"/>
                </a:cubicBezTo>
                <a:cubicBezTo>
                  <a:pt x="15990" y="13552"/>
                  <a:pt x="16110" y="13552"/>
                  <a:pt x="16233" y="13591"/>
                </a:cubicBezTo>
                <a:cubicBezTo>
                  <a:pt x="16399" y="13643"/>
                  <a:pt x="16494" y="13645"/>
                  <a:pt x="16516" y="13597"/>
                </a:cubicBezTo>
                <a:cubicBezTo>
                  <a:pt x="16531" y="13563"/>
                  <a:pt x="16591" y="13552"/>
                  <a:pt x="16697" y="13563"/>
                </a:cubicBezTo>
                <a:cubicBezTo>
                  <a:pt x="16813" y="13576"/>
                  <a:pt x="16854" y="13566"/>
                  <a:pt x="16854" y="13527"/>
                </a:cubicBezTo>
                <a:cubicBezTo>
                  <a:pt x="16854" y="13497"/>
                  <a:pt x="16865" y="13449"/>
                  <a:pt x="16878" y="13419"/>
                </a:cubicBezTo>
                <a:cubicBezTo>
                  <a:pt x="16896" y="13380"/>
                  <a:pt x="16865" y="13369"/>
                  <a:pt x="16752" y="13374"/>
                </a:cubicBezTo>
                <a:cubicBezTo>
                  <a:pt x="16670" y="13378"/>
                  <a:pt x="16583" y="13390"/>
                  <a:pt x="16560" y="13402"/>
                </a:cubicBezTo>
                <a:cubicBezTo>
                  <a:pt x="16537" y="13414"/>
                  <a:pt x="16455" y="13398"/>
                  <a:pt x="16377" y="13365"/>
                </a:cubicBezTo>
                <a:cubicBezTo>
                  <a:pt x="16265" y="13319"/>
                  <a:pt x="16219" y="13316"/>
                  <a:pt x="16170" y="13351"/>
                </a:cubicBezTo>
                <a:cubicBezTo>
                  <a:pt x="16118" y="13388"/>
                  <a:pt x="16092" y="13378"/>
                  <a:pt x="16031" y="13298"/>
                </a:cubicBezTo>
                <a:cubicBezTo>
                  <a:pt x="15958" y="13204"/>
                  <a:pt x="15959" y="13196"/>
                  <a:pt x="16054" y="13109"/>
                </a:cubicBezTo>
                <a:cubicBezTo>
                  <a:pt x="16109" y="13060"/>
                  <a:pt x="16140" y="13001"/>
                  <a:pt x="16124" y="12978"/>
                </a:cubicBezTo>
                <a:cubicBezTo>
                  <a:pt x="16108" y="12956"/>
                  <a:pt x="16107" y="12921"/>
                  <a:pt x="16122" y="12900"/>
                </a:cubicBezTo>
                <a:cubicBezTo>
                  <a:pt x="16164" y="12842"/>
                  <a:pt x="16299" y="12919"/>
                  <a:pt x="16300" y="13001"/>
                </a:cubicBezTo>
                <a:cubicBezTo>
                  <a:pt x="16300" y="13057"/>
                  <a:pt x="16338" y="13071"/>
                  <a:pt x="16499" y="13074"/>
                </a:cubicBezTo>
                <a:cubicBezTo>
                  <a:pt x="16609" y="13076"/>
                  <a:pt x="16724" y="13062"/>
                  <a:pt x="16754" y="13042"/>
                </a:cubicBezTo>
                <a:cubicBezTo>
                  <a:pt x="16816" y="13001"/>
                  <a:pt x="16912" y="13040"/>
                  <a:pt x="16875" y="13092"/>
                </a:cubicBezTo>
                <a:cubicBezTo>
                  <a:pt x="16860" y="13112"/>
                  <a:pt x="16895" y="13112"/>
                  <a:pt x="16962" y="13090"/>
                </a:cubicBezTo>
                <a:cubicBezTo>
                  <a:pt x="17025" y="13070"/>
                  <a:pt x="17076" y="13064"/>
                  <a:pt x="17076" y="13077"/>
                </a:cubicBezTo>
                <a:cubicBezTo>
                  <a:pt x="17076" y="13089"/>
                  <a:pt x="17103" y="13080"/>
                  <a:pt x="17137" y="13056"/>
                </a:cubicBezTo>
                <a:cubicBezTo>
                  <a:pt x="17183" y="13024"/>
                  <a:pt x="17211" y="13025"/>
                  <a:pt x="17252" y="13068"/>
                </a:cubicBezTo>
                <a:cubicBezTo>
                  <a:pt x="17308" y="13125"/>
                  <a:pt x="17535" y="13112"/>
                  <a:pt x="17635" y="13046"/>
                </a:cubicBezTo>
                <a:cubicBezTo>
                  <a:pt x="17661" y="13029"/>
                  <a:pt x="17696" y="13025"/>
                  <a:pt x="17712" y="13039"/>
                </a:cubicBezTo>
                <a:cubicBezTo>
                  <a:pt x="17777" y="13095"/>
                  <a:pt x="18207" y="13084"/>
                  <a:pt x="18284" y="13025"/>
                </a:cubicBezTo>
                <a:cubicBezTo>
                  <a:pt x="18353" y="12972"/>
                  <a:pt x="18364" y="12970"/>
                  <a:pt x="18387" y="13022"/>
                </a:cubicBezTo>
                <a:cubicBezTo>
                  <a:pt x="18417" y="13087"/>
                  <a:pt x="18691" y="13104"/>
                  <a:pt x="18815" y="13048"/>
                </a:cubicBezTo>
                <a:cubicBezTo>
                  <a:pt x="18862" y="13026"/>
                  <a:pt x="18899" y="13028"/>
                  <a:pt x="18918" y="13054"/>
                </a:cubicBezTo>
                <a:cubicBezTo>
                  <a:pt x="18934" y="13076"/>
                  <a:pt x="18975" y="13086"/>
                  <a:pt x="19008" y="13075"/>
                </a:cubicBezTo>
                <a:cubicBezTo>
                  <a:pt x="19042" y="13064"/>
                  <a:pt x="19083" y="13073"/>
                  <a:pt x="19100" y="13097"/>
                </a:cubicBezTo>
                <a:cubicBezTo>
                  <a:pt x="19119" y="13123"/>
                  <a:pt x="19146" y="13106"/>
                  <a:pt x="19169" y="13051"/>
                </a:cubicBezTo>
                <a:cubicBezTo>
                  <a:pt x="19217" y="12942"/>
                  <a:pt x="19182" y="12911"/>
                  <a:pt x="18983" y="12882"/>
                </a:cubicBezTo>
                <a:cubicBezTo>
                  <a:pt x="18898" y="12870"/>
                  <a:pt x="18808" y="12837"/>
                  <a:pt x="18784" y="12810"/>
                </a:cubicBezTo>
                <a:cubicBezTo>
                  <a:pt x="18759" y="12783"/>
                  <a:pt x="18713" y="12767"/>
                  <a:pt x="18682" y="12776"/>
                </a:cubicBezTo>
                <a:cubicBezTo>
                  <a:pt x="18650" y="12786"/>
                  <a:pt x="18584" y="12764"/>
                  <a:pt x="18537" y="12727"/>
                </a:cubicBezTo>
                <a:cubicBezTo>
                  <a:pt x="18456" y="12665"/>
                  <a:pt x="18456" y="12656"/>
                  <a:pt x="18525" y="12591"/>
                </a:cubicBezTo>
                <a:cubicBezTo>
                  <a:pt x="18576" y="12543"/>
                  <a:pt x="18614" y="12534"/>
                  <a:pt x="18651" y="12560"/>
                </a:cubicBezTo>
                <a:cubicBezTo>
                  <a:pt x="18680" y="12580"/>
                  <a:pt x="18717" y="12584"/>
                  <a:pt x="18733" y="12570"/>
                </a:cubicBezTo>
                <a:cubicBezTo>
                  <a:pt x="18763" y="12545"/>
                  <a:pt x="18839" y="12528"/>
                  <a:pt x="18985" y="12513"/>
                </a:cubicBezTo>
                <a:cubicBezTo>
                  <a:pt x="19044" y="12507"/>
                  <a:pt x="19046" y="12483"/>
                  <a:pt x="19002" y="12336"/>
                </a:cubicBezTo>
                <a:cubicBezTo>
                  <a:pt x="18950" y="12159"/>
                  <a:pt x="18886" y="12109"/>
                  <a:pt x="18794" y="12174"/>
                </a:cubicBezTo>
                <a:cubicBezTo>
                  <a:pt x="18719" y="12226"/>
                  <a:pt x="18257" y="12211"/>
                  <a:pt x="18174" y="12152"/>
                </a:cubicBezTo>
                <a:cubicBezTo>
                  <a:pt x="18100" y="12099"/>
                  <a:pt x="18050" y="12133"/>
                  <a:pt x="17990" y="12276"/>
                </a:cubicBezTo>
                <a:cubicBezTo>
                  <a:pt x="17957" y="12352"/>
                  <a:pt x="17957" y="12352"/>
                  <a:pt x="17895" y="12276"/>
                </a:cubicBezTo>
                <a:cubicBezTo>
                  <a:pt x="17792" y="12149"/>
                  <a:pt x="17754" y="12111"/>
                  <a:pt x="17709" y="12123"/>
                </a:cubicBezTo>
                <a:close/>
                <a:moveTo>
                  <a:pt x="2468" y="12257"/>
                </a:moveTo>
                <a:cubicBezTo>
                  <a:pt x="2415" y="12257"/>
                  <a:pt x="2397" y="12289"/>
                  <a:pt x="2401" y="12379"/>
                </a:cubicBezTo>
                <a:cubicBezTo>
                  <a:pt x="2404" y="12460"/>
                  <a:pt x="2413" y="12477"/>
                  <a:pt x="2428" y="12427"/>
                </a:cubicBezTo>
                <a:cubicBezTo>
                  <a:pt x="2440" y="12386"/>
                  <a:pt x="2469" y="12330"/>
                  <a:pt x="2494" y="12304"/>
                </a:cubicBezTo>
                <a:cubicBezTo>
                  <a:pt x="2527" y="12269"/>
                  <a:pt x="2520" y="12257"/>
                  <a:pt x="2468" y="12257"/>
                </a:cubicBezTo>
                <a:close/>
                <a:moveTo>
                  <a:pt x="8338" y="12711"/>
                </a:moveTo>
                <a:cubicBezTo>
                  <a:pt x="8314" y="12711"/>
                  <a:pt x="8294" y="12728"/>
                  <a:pt x="8294" y="12749"/>
                </a:cubicBezTo>
                <a:cubicBezTo>
                  <a:pt x="8294" y="12769"/>
                  <a:pt x="8314" y="12787"/>
                  <a:pt x="8338" y="12787"/>
                </a:cubicBezTo>
                <a:cubicBezTo>
                  <a:pt x="8363" y="12787"/>
                  <a:pt x="8383" y="12769"/>
                  <a:pt x="8383" y="12749"/>
                </a:cubicBezTo>
                <a:cubicBezTo>
                  <a:pt x="8383" y="12728"/>
                  <a:pt x="8363" y="12711"/>
                  <a:pt x="8338" y="12711"/>
                </a:cubicBezTo>
                <a:close/>
                <a:moveTo>
                  <a:pt x="13253" y="12755"/>
                </a:moveTo>
                <a:cubicBezTo>
                  <a:pt x="13224" y="12755"/>
                  <a:pt x="13181" y="12770"/>
                  <a:pt x="13100" y="12800"/>
                </a:cubicBezTo>
                <a:cubicBezTo>
                  <a:pt x="13006" y="12836"/>
                  <a:pt x="12894" y="12882"/>
                  <a:pt x="12851" y="12903"/>
                </a:cubicBezTo>
                <a:cubicBezTo>
                  <a:pt x="12792" y="12930"/>
                  <a:pt x="12765" y="12925"/>
                  <a:pt x="12746" y="12882"/>
                </a:cubicBezTo>
                <a:cubicBezTo>
                  <a:pt x="12731" y="12851"/>
                  <a:pt x="12698" y="12824"/>
                  <a:pt x="12670" y="12824"/>
                </a:cubicBezTo>
                <a:cubicBezTo>
                  <a:pt x="12602" y="12825"/>
                  <a:pt x="12510" y="12999"/>
                  <a:pt x="12556" y="13039"/>
                </a:cubicBezTo>
                <a:cubicBezTo>
                  <a:pt x="12577" y="13056"/>
                  <a:pt x="12734" y="13073"/>
                  <a:pt x="12905" y="13075"/>
                </a:cubicBezTo>
                <a:cubicBezTo>
                  <a:pt x="13135" y="13078"/>
                  <a:pt x="13217" y="13065"/>
                  <a:pt x="13217" y="13029"/>
                </a:cubicBezTo>
                <a:cubicBezTo>
                  <a:pt x="13217" y="12947"/>
                  <a:pt x="13305" y="12927"/>
                  <a:pt x="13340" y="13001"/>
                </a:cubicBezTo>
                <a:cubicBezTo>
                  <a:pt x="13362" y="13046"/>
                  <a:pt x="13419" y="13070"/>
                  <a:pt x="13509" y="13070"/>
                </a:cubicBezTo>
                <a:cubicBezTo>
                  <a:pt x="13624" y="13070"/>
                  <a:pt x="13642" y="13058"/>
                  <a:pt x="13627" y="12990"/>
                </a:cubicBezTo>
                <a:cubicBezTo>
                  <a:pt x="13617" y="12945"/>
                  <a:pt x="13630" y="12898"/>
                  <a:pt x="13656" y="12884"/>
                </a:cubicBezTo>
                <a:cubicBezTo>
                  <a:pt x="13683" y="12870"/>
                  <a:pt x="13705" y="12842"/>
                  <a:pt x="13705" y="12823"/>
                </a:cubicBezTo>
                <a:cubicBezTo>
                  <a:pt x="13705" y="12786"/>
                  <a:pt x="13484" y="12797"/>
                  <a:pt x="13405" y="12838"/>
                </a:cubicBezTo>
                <a:cubicBezTo>
                  <a:pt x="13379" y="12852"/>
                  <a:pt x="13338" y="12834"/>
                  <a:pt x="13315" y="12799"/>
                </a:cubicBezTo>
                <a:cubicBezTo>
                  <a:pt x="13295" y="12769"/>
                  <a:pt x="13281" y="12755"/>
                  <a:pt x="13253" y="12755"/>
                </a:cubicBezTo>
                <a:close/>
                <a:moveTo>
                  <a:pt x="10911" y="13619"/>
                </a:moveTo>
                <a:cubicBezTo>
                  <a:pt x="10886" y="13619"/>
                  <a:pt x="10867" y="13636"/>
                  <a:pt x="10867" y="13657"/>
                </a:cubicBezTo>
                <a:cubicBezTo>
                  <a:pt x="10867" y="13677"/>
                  <a:pt x="10886" y="13694"/>
                  <a:pt x="10911" y="13694"/>
                </a:cubicBezTo>
                <a:cubicBezTo>
                  <a:pt x="10935" y="13694"/>
                  <a:pt x="10955" y="13677"/>
                  <a:pt x="10955" y="13657"/>
                </a:cubicBezTo>
                <a:cubicBezTo>
                  <a:pt x="10955" y="13636"/>
                  <a:pt x="10935" y="13619"/>
                  <a:pt x="10911" y="13619"/>
                </a:cubicBezTo>
                <a:close/>
                <a:moveTo>
                  <a:pt x="16433" y="14318"/>
                </a:moveTo>
                <a:cubicBezTo>
                  <a:pt x="16282" y="14318"/>
                  <a:pt x="16278" y="14323"/>
                  <a:pt x="16278" y="14463"/>
                </a:cubicBezTo>
                <a:cubicBezTo>
                  <a:pt x="16278" y="14581"/>
                  <a:pt x="16258" y="14612"/>
                  <a:pt x="16180" y="14630"/>
                </a:cubicBezTo>
                <a:cubicBezTo>
                  <a:pt x="16090" y="14650"/>
                  <a:pt x="16095" y="14661"/>
                  <a:pt x="16257" y="14776"/>
                </a:cubicBezTo>
                <a:lnTo>
                  <a:pt x="16428" y="14898"/>
                </a:lnTo>
                <a:lnTo>
                  <a:pt x="16594" y="14779"/>
                </a:lnTo>
                <a:cubicBezTo>
                  <a:pt x="16787" y="14638"/>
                  <a:pt x="16795" y="14617"/>
                  <a:pt x="16677" y="14591"/>
                </a:cubicBezTo>
                <a:cubicBezTo>
                  <a:pt x="16610" y="14576"/>
                  <a:pt x="16588" y="14539"/>
                  <a:pt x="16588" y="14445"/>
                </a:cubicBezTo>
                <a:cubicBezTo>
                  <a:pt x="16588" y="14325"/>
                  <a:pt x="16579" y="14318"/>
                  <a:pt x="16433" y="14318"/>
                </a:cubicBezTo>
                <a:close/>
                <a:moveTo>
                  <a:pt x="15150" y="14339"/>
                </a:moveTo>
                <a:cubicBezTo>
                  <a:pt x="15124" y="14340"/>
                  <a:pt x="15027" y="14398"/>
                  <a:pt x="14934" y="14469"/>
                </a:cubicBezTo>
                <a:cubicBezTo>
                  <a:pt x="14772" y="14590"/>
                  <a:pt x="14769" y="14597"/>
                  <a:pt x="14867" y="14608"/>
                </a:cubicBezTo>
                <a:cubicBezTo>
                  <a:pt x="14953" y="14619"/>
                  <a:pt x="14969" y="14643"/>
                  <a:pt x="14969" y="14755"/>
                </a:cubicBezTo>
                <a:cubicBezTo>
                  <a:pt x="14969" y="14883"/>
                  <a:pt x="14976" y="14888"/>
                  <a:pt x="15124" y="14887"/>
                </a:cubicBezTo>
                <a:cubicBezTo>
                  <a:pt x="15272" y="14886"/>
                  <a:pt x="15281" y="14878"/>
                  <a:pt x="15302" y="14735"/>
                </a:cubicBezTo>
                <a:cubicBezTo>
                  <a:pt x="15320" y="14609"/>
                  <a:pt x="15339" y="14585"/>
                  <a:pt x="15413" y="14596"/>
                </a:cubicBezTo>
                <a:cubicBezTo>
                  <a:pt x="15485" y="14606"/>
                  <a:pt x="15473" y="14584"/>
                  <a:pt x="15349" y="14474"/>
                </a:cubicBezTo>
                <a:cubicBezTo>
                  <a:pt x="15265" y="14399"/>
                  <a:pt x="15175" y="14338"/>
                  <a:pt x="15150" y="14339"/>
                </a:cubicBezTo>
                <a:close/>
                <a:moveTo>
                  <a:pt x="10844" y="14905"/>
                </a:moveTo>
                <a:cubicBezTo>
                  <a:pt x="10808" y="14905"/>
                  <a:pt x="10778" y="14930"/>
                  <a:pt x="10778" y="14962"/>
                </a:cubicBezTo>
                <a:cubicBezTo>
                  <a:pt x="10778" y="14993"/>
                  <a:pt x="10808" y="15018"/>
                  <a:pt x="10844" y="15018"/>
                </a:cubicBezTo>
                <a:cubicBezTo>
                  <a:pt x="10881" y="15018"/>
                  <a:pt x="10911" y="14993"/>
                  <a:pt x="10911" y="14962"/>
                </a:cubicBezTo>
                <a:cubicBezTo>
                  <a:pt x="10911" y="14930"/>
                  <a:pt x="10881" y="14905"/>
                  <a:pt x="10844" y="14905"/>
                </a:cubicBezTo>
                <a:close/>
                <a:moveTo>
                  <a:pt x="10844" y="15207"/>
                </a:moveTo>
                <a:cubicBezTo>
                  <a:pt x="10808" y="15207"/>
                  <a:pt x="10778" y="15233"/>
                  <a:pt x="10778" y="15264"/>
                </a:cubicBezTo>
                <a:cubicBezTo>
                  <a:pt x="10778" y="15295"/>
                  <a:pt x="10808" y="15321"/>
                  <a:pt x="10844" y="15321"/>
                </a:cubicBezTo>
                <a:cubicBezTo>
                  <a:pt x="10881" y="15321"/>
                  <a:pt x="10911" y="15295"/>
                  <a:pt x="10911" y="15264"/>
                </a:cubicBezTo>
                <a:cubicBezTo>
                  <a:pt x="10911" y="15233"/>
                  <a:pt x="10881" y="15207"/>
                  <a:pt x="10844" y="15207"/>
                </a:cubicBezTo>
                <a:close/>
                <a:moveTo>
                  <a:pt x="20624" y="15226"/>
                </a:moveTo>
                <a:lnTo>
                  <a:pt x="16189" y="15235"/>
                </a:lnTo>
                <a:lnTo>
                  <a:pt x="11754" y="15246"/>
                </a:lnTo>
                <a:lnTo>
                  <a:pt x="11754" y="16197"/>
                </a:lnTo>
                <a:lnTo>
                  <a:pt x="11754" y="17147"/>
                </a:lnTo>
                <a:lnTo>
                  <a:pt x="16189" y="17133"/>
                </a:lnTo>
                <a:lnTo>
                  <a:pt x="20624" y="17118"/>
                </a:lnTo>
                <a:lnTo>
                  <a:pt x="20624" y="16172"/>
                </a:lnTo>
                <a:lnTo>
                  <a:pt x="20624" y="15226"/>
                </a:lnTo>
                <a:close/>
                <a:moveTo>
                  <a:pt x="17988" y="15369"/>
                </a:moveTo>
                <a:cubicBezTo>
                  <a:pt x="18178" y="15363"/>
                  <a:pt x="18495" y="15364"/>
                  <a:pt x="19028" y="15370"/>
                </a:cubicBezTo>
                <a:cubicBezTo>
                  <a:pt x="20178" y="15383"/>
                  <a:pt x="20290" y="15389"/>
                  <a:pt x="20284" y="15447"/>
                </a:cubicBezTo>
                <a:cubicBezTo>
                  <a:pt x="20280" y="15486"/>
                  <a:pt x="20306" y="15507"/>
                  <a:pt x="20351" y="15501"/>
                </a:cubicBezTo>
                <a:cubicBezTo>
                  <a:pt x="20411" y="15493"/>
                  <a:pt x="20425" y="15527"/>
                  <a:pt x="20425" y="15698"/>
                </a:cubicBezTo>
                <a:lnTo>
                  <a:pt x="20425" y="15905"/>
                </a:lnTo>
                <a:lnTo>
                  <a:pt x="19892" y="15906"/>
                </a:lnTo>
                <a:cubicBezTo>
                  <a:pt x="19600" y="15907"/>
                  <a:pt x="19337" y="15919"/>
                  <a:pt x="19310" y="15934"/>
                </a:cubicBezTo>
                <a:cubicBezTo>
                  <a:pt x="19283" y="15949"/>
                  <a:pt x="19248" y="15949"/>
                  <a:pt x="19230" y="15934"/>
                </a:cubicBezTo>
                <a:cubicBezTo>
                  <a:pt x="19183" y="15893"/>
                  <a:pt x="18142" y="15892"/>
                  <a:pt x="18112" y="15932"/>
                </a:cubicBezTo>
                <a:cubicBezTo>
                  <a:pt x="18098" y="15952"/>
                  <a:pt x="18057" y="15946"/>
                  <a:pt x="18018" y="15919"/>
                </a:cubicBezTo>
                <a:cubicBezTo>
                  <a:pt x="17957" y="15877"/>
                  <a:pt x="17951" y="15878"/>
                  <a:pt x="17975" y="15932"/>
                </a:cubicBezTo>
                <a:cubicBezTo>
                  <a:pt x="18011" y="16015"/>
                  <a:pt x="17910" y="16091"/>
                  <a:pt x="17842" y="16033"/>
                </a:cubicBezTo>
                <a:cubicBezTo>
                  <a:pt x="17815" y="16010"/>
                  <a:pt x="17804" y="15969"/>
                  <a:pt x="17817" y="15940"/>
                </a:cubicBezTo>
                <a:cubicBezTo>
                  <a:pt x="17846" y="15876"/>
                  <a:pt x="17778" y="15871"/>
                  <a:pt x="17706" y="15932"/>
                </a:cubicBezTo>
                <a:cubicBezTo>
                  <a:pt x="17664" y="15968"/>
                  <a:pt x="17641" y="15968"/>
                  <a:pt x="17599" y="15932"/>
                </a:cubicBezTo>
                <a:cubicBezTo>
                  <a:pt x="17523" y="15868"/>
                  <a:pt x="17383" y="15878"/>
                  <a:pt x="17320" y="15951"/>
                </a:cubicBezTo>
                <a:cubicBezTo>
                  <a:pt x="17266" y="16015"/>
                  <a:pt x="17141" y="15988"/>
                  <a:pt x="17188" y="15924"/>
                </a:cubicBezTo>
                <a:cubicBezTo>
                  <a:pt x="17202" y="15904"/>
                  <a:pt x="17165" y="15888"/>
                  <a:pt x="17104" y="15888"/>
                </a:cubicBezTo>
                <a:cubicBezTo>
                  <a:pt x="17043" y="15888"/>
                  <a:pt x="16981" y="15905"/>
                  <a:pt x="16967" y="15925"/>
                </a:cubicBezTo>
                <a:cubicBezTo>
                  <a:pt x="16950" y="15947"/>
                  <a:pt x="16900" y="15948"/>
                  <a:pt x="16835" y="15927"/>
                </a:cubicBezTo>
                <a:cubicBezTo>
                  <a:pt x="16713" y="15888"/>
                  <a:pt x="15095" y="15901"/>
                  <a:pt x="14983" y="15942"/>
                </a:cubicBezTo>
                <a:cubicBezTo>
                  <a:pt x="14941" y="15958"/>
                  <a:pt x="14881" y="15957"/>
                  <a:pt x="14849" y="15940"/>
                </a:cubicBezTo>
                <a:cubicBezTo>
                  <a:pt x="14754" y="15889"/>
                  <a:pt x="14664" y="15886"/>
                  <a:pt x="14558" y="15932"/>
                </a:cubicBezTo>
                <a:cubicBezTo>
                  <a:pt x="14481" y="15966"/>
                  <a:pt x="14444" y="15966"/>
                  <a:pt x="14404" y="15932"/>
                </a:cubicBezTo>
                <a:cubicBezTo>
                  <a:pt x="14340" y="15878"/>
                  <a:pt x="14165" y="15875"/>
                  <a:pt x="14126" y="15927"/>
                </a:cubicBezTo>
                <a:cubicBezTo>
                  <a:pt x="14111" y="15948"/>
                  <a:pt x="14075" y="15952"/>
                  <a:pt x="14047" y="15936"/>
                </a:cubicBezTo>
                <a:cubicBezTo>
                  <a:pt x="13964" y="15892"/>
                  <a:pt x="13867" y="15889"/>
                  <a:pt x="13812" y="15929"/>
                </a:cubicBezTo>
                <a:cubicBezTo>
                  <a:pt x="13760" y="15965"/>
                  <a:pt x="13651" y="15959"/>
                  <a:pt x="13522" y="15911"/>
                </a:cubicBezTo>
                <a:cubicBezTo>
                  <a:pt x="13445" y="15882"/>
                  <a:pt x="13112" y="15906"/>
                  <a:pt x="13037" y="15946"/>
                </a:cubicBezTo>
                <a:cubicBezTo>
                  <a:pt x="13012" y="15960"/>
                  <a:pt x="12969" y="15953"/>
                  <a:pt x="12939" y="15934"/>
                </a:cubicBezTo>
                <a:cubicBezTo>
                  <a:pt x="12910" y="15914"/>
                  <a:pt x="12730" y="15898"/>
                  <a:pt x="12540" y="15897"/>
                </a:cubicBezTo>
                <a:cubicBezTo>
                  <a:pt x="12114" y="15896"/>
                  <a:pt x="12064" y="15929"/>
                  <a:pt x="12064" y="16215"/>
                </a:cubicBezTo>
                <a:lnTo>
                  <a:pt x="12064" y="16423"/>
                </a:lnTo>
                <a:lnTo>
                  <a:pt x="12253" y="16408"/>
                </a:lnTo>
                <a:cubicBezTo>
                  <a:pt x="12357" y="16400"/>
                  <a:pt x="12487" y="16374"/>
                  <a:pt x="12542" y="16348"/>
                </a:cubicBezTo>
                <a:cubicBezTo>
                  <a:pt x="12622" y="16311"/>
                  <a:pt x="12664" y="16313"/>
                  <a:pt x="12771" y="16360"/>
                </a:cubicBezTo>
                <a:cubicBezTo>
                  <a:pt x="12913" y="16422"/>
                  <a:pt x="13283" y="16440"/>
                  <a:pt x="13241" y="16383"/>
                </a:cubicBezTo>
                <a:cubicBezTo>
                  <a:pt x="13195" y="16319"/>
                  <a:pt x="13318" y="16290"/>
                  <a:pt x="13371" y="16352"/>
                </a:cubicBezTo>
                <a:cubicBezTo>
                  <a:pt x="13430" y="16421"/>
                  <a:pt x="13530" y="16419"/>
                  <a:pt x="13633" y="16346"/>
                </a:cubicBezTo>
                <a:cubicBezTo>
                  <a:pt x="13717" y="16286"/>
                  <a:pt x="13859" y="16320"/>
                  <a:pt x="13812" y="16389"/>
                </a:cubicBezTo>
                <a:cubicBezTo>
                  <a:pt x="13794" y="16415"/>
                  <a:pt x="13823" y="16402"/>
                  <a:pt x="13878" y="16361"/>
                </a:cubicBezTo>
                <a:cubicBezTo>
                  <a:pt x="13969" y="16293"/>
                  <a:pt x="13984" y="16293"/>
                  <a:pt x="14030" y="16347"/>
                </a:cubicBezTo>
                <a:cubicBezTo>
                  <a:pt x="14093" y="16420"/>
                  <a:pt x="14582" y="16419"/>
                  <a:pt x="14792" y="16346"/>
                </a:cubicBezTo>
                <a:cubicBezTo>
                  <a:pt x="14902" y="16307"/>
                  <a:pt x="14945" y="16309"/>
                  <a:pt x="15043" y="16359"/>
                </a:cubicBezTo>
                <a:cubicBezTo>
                  <a:pt x="15190" y="16432"/>
                  <a:pt x="15363" y="16434"/>
                  <a:pt x="15432" y="16364"/>
                </a:cubicBezTo>
                <a:cubicBezTo>
                  <a:pt x="15477" y="16317"/>
                  <a:pt x="15505" y="16317"/>
                  <a:pt x="15634" y="16364"/>
                </a:cubicBezTo>
                <a:cubicBezTo>
                  <a:pt x="15717" y="16393"/>
                  <a:pt x="15796" y="16403"/>
                  <a:pt x="15809" y="16385"/>
                </a:cubicBezTo>
                <a:cubicBezTo>
                  <a:pt x="15846" y="16334"/>
                  <a:pt x="16047" y="16310"/>
                  <a:pt x="16096" y="16352"/>
                </a:cubicBezTo>
                <a:cubicBezTo>
                  <a:pt x="16120" y="16373"/>
                  <a:pt x="16252" y="16398"/>
                  <a:pt x="16390" y="16406"/>
                </a:cubicBezTo>
                <a:cubicBezTo>
                  <a:pt x="16594" y="16419"/>
                  <a:pt x="16652" y="16409"/>
                  <a:pt x="16700" y="16354"/>
                </a:cubicBezTo>
                <a:cubicBezTo>
                  <a:pt x="16757" y="16288"/>
                  <a:pt x="16768" y="16288"/>
                  <a:pt x="16907" y="16348"/>
                </a:cubicBezTo>
                <a:cubicBezTo>
                  <a:pt x="17111" y="16437"/>
                  <a:pt x="17595" y="16439"/>
                  <a:pt x="17709" y="16351"/>
                </a:cubicBezTo>
                <a:cubicBezTo>
                  <a:pt x="17788" y="16290"/>
                  <a:pt x="17797" y="16289"/>
                  <a:pt x="17852" y="16354"/>
                </a:cubicBezTo>
                <a:cubicBezTo>
                  <a:pt x="17887" y="16394"/>
                  <a:pt x="17921" y="16407"/>
                  <a:pt x="17938" y="16384"/>
                </a:cubicBezTo>
                <a:cubicBezTo>
                  <a:pt x="17968" y="16342"/>
                  <a:pt x="18200" y="16352"/>
                  <a:pt x="18336" y="16400"/>
                </a:cubicBezTo>
                <a:cubicBezTo>
                  <a:pt x="18392" y="16420"/>
                  <a:pt x="18412" y="16416"/>
                  <a:pt x="18393" y="16390"/>
                </a:cubicBezTo>
                <a:cubicBezTo>
                  <a:pt x="18377" y="16368"/>
                  <a:pt x="18392" y="16330"/>
                  <a:pt x="18429" y="16304"/>
                </a:cubicBezTo>
                <a:cubicBezTo>
                  <a:pt x="18481" y="16267"/>
                  <a:pt x="18509" y="16267"/>
                  <a:pt x="18562" y="16304"/>
                </a:cubicBezTo>
                <a:cubicBezTo>
                  <a:pt x="18598" y="16330"/>
                  <a:pt x="18628" y="16339"/>
                  <a:pt x="18628" y="16323"/>
                </a:cubicBezTo>
                <a:cubicBezTo>
                  <a:pt x="18628" y="16308"/>
                  <a:pt x="18654" y="16313"/>
                  <a:pt x="18686" y="16336"/>
                </a:cubicBezTo>
                <a:cubicBezTo>
                  <a:pt x="18729" y="16366"/>
                  <a:pt x="18761" y="16365"/>
                  <a:pt x="18801" y="16331"/>
                </a:cubicBezTo>
                <a:cubicBezTo>
                  <a:pt x="18845" y="16294"/>
                  <a:pt x="18870" y="16301"/>
                  <a:pt x="18921" y="16360"/>
                </a:cubicBezTo>
                <a:cubicBezTo>
                  <a:pt x="18974" y="16421"/>
                  <a:pt x="19000" y="16426"/>
                  <a:pt x="19067" y="16390"/>
                </a:cubicBezTo>
                <a:cubicBezTo>
                  <a:pt x="19124" y="16360"/>
                  <a:pt x="19163" y="16359"/>
                  <a:pt x="19195" y="16386"/>
                </a:cubicBezTo>
                <a:cubicBezTo>
                  <a:pt x="19221" y="16409"/>
                  <a:pt x="19267" y="16413"/>
                  <a:pt x="19301" y="16395"/>
                </a:cubicBezTo>
                <a:cubicBezTo>
                  <a:pt x="19389" y="16348"/>
                  <a:pt x="19484" y="16342"/>
                  <a:pt x="19538" y="16380"/>
                </a:cubicBezTo>
                <a:cubicBezTo>
                  <a:pt x="19564" y="16398"/>
                  <a:pt x="19687" y="16412"/>
                  <a:pt x="19811" y="16412"/>
                </a:cubicBezTo>
                <a:cubicBezTo>
                  <a:pt x="19993" y="16410"/>
                  <a:pt x="20036" y="16399"/>
                  <a:pt x="20031" y="16348"/>
                </a:cubicBezTo>
                <a:cubicBezTo>
                  <a:pt x="20028" y="16306"/>
                  <a:pt x="20054" y="16289"/>
                  <a:pt x="20114" y="16298"/>
                </a:cubicBezTo>
                <a:cubicBezTo>
                  <a:pt x="20163" y="16305"/>
                  <a:pt x="20223" y="16314"/>
                  <a:pt x="20247" y="16317"/>
                </a:cubicBezTo>
                <a:cubicBezTo>
                  <a:pt x="20272" y="16320"/>
                  <a:pt x="20287" y="16303"/>
                  <a:pt x="20281" y="16279"/>
                </a:cubicBezTo>
                <a:cubicBezTo>
                  <a:pt x="20266" y="16210"/>
                  <a:pt x="20399" y="16133"/>
                  <a:pt x="20453" y="16180"/>
                </a:cubicBezTo>
                <a:cubicBezTo>
                  <a:pt x="20528" y="16243"/>
                  <a:pt x="20481" y="16475"/>
                  <a:pt x="20395" y="16470"/>
                </a:cubicBezTo>
                <a:cubicBezTo>
                  <a:pt x="20339" y="16466"/>
                  <a:pt x="20318" y="16505"/>
                  <a:pt x="20306" y="16631"/>
                </a:cubicBezTo>
                <a:cubicBezTo>
                  <a:pt x="20295" y="16756"/>
                  <a:pt x="20305" y="16793"/>
                  <a:pt x="20352" y="16786"/>
                </a:cubicBezTo>
                <a:cubicBezTo>
                  <a:pt x="20468" y="16769"/>
                  <a:pt x="20456" y="16871"/>
                  <a:pt x="20337" y="16910"/>
                </a:cubicBezTo>
                <a:cubicBezTo>
                  <a:pt x="20193" y="16957"/>
                  <a:pt x="19884" y="16960"/>
                  <a:pt x="19851" y="16915"/>
                </a:cubicBezTo>
                <a:cubicBezTo>
                  <a:pt x="19838" y="16896"/>
                  <a:pt x="19695" y="16869"/>
                  <a:pt x="19535" y="16854"/>
                </a:cubicBezTo>
                <a:cubicBezTo>
                  <a:pt x="19304" y="16833"/>
                  <a:pt x="19233" y="16839"/>
                  <a:pt x="19192" y="16882"/>
                </a:cubicBezTo>
                <a:cubicBezTo>
                  <a:pt x="19159" y="16916"/>
                  <a:pt x="18978" y="16953"/>
                  <a:pt x="18708" y="16980"/>
                </a:cubicBezTo>
                <a:cubicBezTo>
                  <a:pt x="18426" y="17008"/>
                  <a:pt x="17206" y="17023"/>
                  <a:pt x="15155" y="17023"/>
                </a:cubicBezTo>
                <a:cubicBezTo>
                  <a:pt x="12390" y="17023"/>
                  <a:pt x="12024" y="17016"/>
                  <a:pt x="11974" y="16964"/>
                </a:cubicBezTo>
                <a:cubicBezTo>
                  <a:pt x="11911" y="16899"/>
                  <a:pt x="11899" y="16249"/>
                  <a:pt x="11953" y="15849"/>
                </a:cubicBezTo>
                <a:cubicBezTo>
                  <a:pt x="11973" y="15707"/>
                  <a:pt x="11967" y="15603"/>
                  <a:pt x="11938" y="15573"/>
                </a:cubicBezTo>
                <a:cubicBezTo>
                  <a:pt x="11913" y="15547"/>
                  <a:pt x="11897" y="15493"/>
                  <a:pt x="11904" y="15452"/>
                </a:cubicBezTo>
                <a:cubicBezTo>
                  <a:pt x="11917" y="15379"/>
                  <a:pt x="11963" y="15377"/>
                  <a:pt x="13843" y="15376"/>
                </a:cubicBezTo>
                <a:cubicBezTo>
                  <a:pt x="16317" y="15375"/>
                  <a:pt x="17060" y="15396"/>
                  <a:pt x="17042" y="15467"/>
                </a:cubicBezTo>
                <a:cubicBezTo>
                  <a:pt x="17024" y="15541"/>
                  <a:pt x="17651" y="15489"/>
                  <a:pt x="17718" y="15412"/>
                </a:cubicBezTo>
                <a:cubicBezTo>
                  <a:pt x="17737" y="15389"/>
                  <a:pt x="17799" y="15375"/>
                  <a:pt x="17988" y="15369"/>
                </a:cubicBezTo>
                <a:close/>
                <a:moveTo>
                  <a:pt x="10844" y="15472"/>
                </a:moveTo>
                <a:cubicBezTo>
                  <a:pt x="10764" y="15472"/>
                  <a:pt x="10756" y="15571"/>
                  <a:pt x="10834" y="15598"/>
                </a:cubicBezTo>
                <a:cubicBezTo>
                  <a:pt x="10864" y="15609"/>
                  <a:pt x="10894" y="15618"/>
                  <a:pt x="10901" y="15620"/>
                </a:cubicBezTo>
                <a:cubicBezTo>
                  <a:pt x="10907" y="15621"/>
                  <a:pt x="10911" y="15589"/>
                  <a:pt x="10911" y="15548"/>
                </a:cubicBezTo>
                <a:cubicBezTo>
                  <a:pt x="10911" y="15506"/>
                  <a:pt x="10881" y="15472"/>
                  <a:pt x="10844" y="15472"/>
                </a:cubicBezTo>
                <a:close/>
                <a:moveTo>
                  <a:pt x="10844" y="15799"/>
                </a:moveTo>
                <a:cubicBezTo>
                  <a:pt x="10808" y="15811"/>
                  <a:pt x="10778" y="15844"/>
                  <a:pt x="10778" y="15873"/>
                </a:cubicBezTo>
                <a:cubicBezTo>
                  <a:pt x="10778" y="15902"/>
                  <a:pt x="10808" y="15926"/>
                  <a:pt x="10844" y="15926"/>
                </a:cubicBezTo>
                <a:cubicBezTo>
                  <a:pt x="10881" y="15926"/>
                  <a:pt x="10911" y="15893"/>
                  <a:pt x="10911" y="15852"/>
                </a:cubicBezTo>
                <a:cubicBezTo>
                  <a:pt x="10911" y="15801"/>
                  <a:pt x="10890" y="15784"/>
                  <a:pt x="10844" y="15799"/>
                </a:cubicBezTo>
                <a:close/>
                <a:moveTo>
                  <a:pt x="10844" y="16067"/>
                </a:moveTo>
                <a:cubicBezTo>
                  <a:pt x="10820" y="16069"/>
                  <a:pt x="10797" y="16090"/>
                  <a:pt x="10787" y="16132"/>
                </a:cubicBezTo>
                <a:cubicBezTo>
                  <a:pt x="10778" y="16166"/>
                  <a:pt x="10802" y="16191"/>
                  <a:pt x="10844" y="16191"/>
                </a:cubicBezTo>
                <a:cubicBezTo>
                  <a:pt x="10890" y="16191"/>
                  <a:pt x="10911" y="16165"/>
                  <a:pt x="10902" y="16124"/>
                </a:cubicBezTo>
                <a:cubicBezTo>
                  <a:pt x="10893" y="16084"/>
                  <a:pt x="10869" y="16066"/>
                  <a:pt x="10844" y="16067"/>
                </a:cubicBezTo>
                <a:close/>
                <a:moveTo>
                  <a:pt x="10844" y="16370"/>
                </a:moveTo>
                <a:cubicBezTo>
                  <a:pt x="10820" y="16371"/>
                  <a:pt x="10797" y="16393"/>
                  <a:pt x="10787" y="16434"/>
                </a:cubicBezTo>
                <a:cubicBezTo>
                  <a:pt x="10778" y="16468"/>
                  <a:pt x="10802" y="16493"/>
                  <a:pt x="10844" y="16493"/>
                </a:cubicBezTo>
                <a:cubicBezTo>
                  <a:pt x="10890" y="16493"/>
                  <a:pt x="10911" y="16468"/>
                  <a:pt x="10902" y="16427"/>
                </a:cubicBezTo>
                <a:cubicBezTo>
                  <a:pt x="10893" y="16387"/>
                  <a:pt x="10869" y="16368"/>
                  <a:pt x="10844" y="16370"/>
                </a:cubicBezTo>
                <a:close/>
                <a:moveTo>
                  <a:pt x="10830" y="16657"/>
                </a:moveTo>
                <a:cubicBezTo>
                  <a:pt x="10817" y="16662"/>
                  <a:pt x="10805" y="16675"/>
                  <a:pt x="10794" y="16699"/>
                </a:cubicBezTo>
                <a:cubicBezTo>
                  <a:pt x="10776" y="16739"/>
                  <a:pt x="10789" y="16779"/>
                  <a:pt x="10827" y="16799"/>
                </a:cubicBezTo>
                <a:cubicBezTo>
                  <a:pt x="10903" y="16839"/>
                  <a:pt x="10942" y="16731"/>
                  <a:pt x="10872" y="16671"/>
                </a:cubicBezTo>
                <a:cubicBezTo>
                  <a:pt x="10856" y="16657"/>
                  <a:pt x="10842" y="16653"/>
                  <a:pt x="10830" y="16657"/>
                </a:cubicBezTo>
                <a:close/>
                <a:moveTo>
                  <a:pt x="18551" y="16845"/>
                </a:moveTo>
                <a:cubicBezTo>
                  <a:pt x="18509" y="16855"/>
                  <a:pt x="18543" y="16863"/>
                  <a:pt x="18628" y="16863"/>
                </a:cubicBezTo>
                <a:cubicBezTo>
                  <a:pt x="18714" y="16863"/>
                  <a:pt x="18749" y="16855"/>
                  <a:pt x="18707" y="16845"/>
                </a:cubicBezTo>
                <a:cubicBezTo>
                  <a:pt x="18664" y="16836"/>
                  <a:pt x="18594" y="16836"/>
                  <a:pt x="18551" y="16845"/>
                </a:cubicBezTo>
                <a:close/>
                <a:moveTo>
                  <a:pt x="10844" y="16985"/>
                </a:moveTo>
                <a:cubicBezTo>
                  <a:pt x="10808" y="16985"/>
                  <a:pt x="10778" y="17011"/>
                  <a:pt x="10778" y="17042"/>
                </a:cubicBezTo>
                <a:cubicBezTo>
                  <a:pt x="10778" y="17073"/>
                  <a:pt x="10808" y="17099"/>
                  <a:pt x="10844" y="17099"/>
                </a:cubicBezTo>
                <a:cubicBezTo>
                  <a:pt x="10881" y="17099"/>
                  <a:pt x="10911" y="17073"/>
                  <a:pt x="10911" y="17042"/>
                </a:cubicBezTo>
                <a:cubicBezTo>
                  <a:pt x="10911" y="17011"/>
                  <a:pt x="10881" y="16985"/>
                  <a:pt x="10844" y="16985"/>
                </a:cubicBezTo>
                <a:close/>
                <a:moveTo>
                  <a:pt x="10844" y="17288"/>
                </a:moveTo>
                <a:cubicBezTo>
                  <a:pt x="10808" y="17288"/>
                  <a:pt x="10778" y="17313"/>
                  <a:pt x="10778" y="17343"/>
                </a:cubicBezTo>
                <a:cubicBezTo>
                  <a:pt x="10778" y="17377"/>
                  <a:pt x="10804" y="17391"/>
                  <a:pt x="10844" y="17377"/>
                </a:cubicBezTo>
                <a:cubicBezTo>
                  <a:pt x="10881" y="17365"/>
                  <a:pt x="10911" y="17340"/>
                  <a:pt x="10911" y="17322"/>
                </a:cubicBezTo>
                <a:cubicBezTo>
                  <a:pt x="10911" y="17303"/>
                  <a:pt x="10881" y="17288"/>
                  <a:pt x="10844" y="17288"/>
                </a:cubicBezTo>
                <a:close/>
                <a:moveTo>
                  <a:pt x="10824" y="17555"/>
                </a:moveTo>
                <a:cubicBezTo>
                  <a:pt x="10797" y="17550"/>
                  <a:pt x="10778" y="17566"/>
                  <a:pt x="10778" y="17604"/>
                </a:cubicBezTo>
                <a:cubicBezTo>
                  <a:pt x="10778" y="17633"/>
                  <a:pt x="10736" y="17680"/>
                  <a:pt x="10686" y="17709"/>
                </a:cubicBezTo>
                <a:cubicBezTo>
                  <a:pt x="10601" y="17758"/>
                  <a:pt x="10600" y="17768"/>
                  <a:pt x="10663" y="17875"/>
                </a:cubicBezTo>
                <a:cubicBezTo>
                  <a:pt x="10721" y="17975"/>
                  <a:pt x="10722" y="18009"/>
                  <a:pt x="10667" y="18140"/>
                </a:cubicBezTo>
                <a:cubicBezTo>
                  <a:pt x="10632" y="18223"/>
                  <a:pt x="10603" y="18336"/>
                  <a:pt x="10602" y="18394"/>
                </a:cubicBezTo>
                <a:cubicBezTo>
                  <a:pt x="10600" y="18480"/>
                  <a:pt x="10619" y="18498"/>
                  <a:pt x="10714" y="18498"/>
                </a:cubicBezTo>
                <a:cubicBezTo>
                  <a:pt x="10872" y="18498"/>
                  <a:pt x="11000" y="18564"/>
                  <a:pt x="11000" y="18645"/>
                </a:cubicBezTo>
                <a:cubicBezTo>
                  <a:pt x="11000" y="18682"/>
                  <a:pt x="11012" y="18723"/>
                  <a:pt x="11028" y="18737"/>
                </a:cubicBezTo>
                <a:cubicBezTo>
                  <a:pt x="11076" y="18778"/>
                  <a:pt x="11120" y="18732"/>
                  <a:pt x="11155" y="18603"/>
                </a:cubicBezTo>
                <a:cubicBezTo>
                  <a:pt x="11198" y="18445"/>
                  <a:pt x="11187" y="18119"/>
                  <a:pt x="11137" y="18066"/>
                </a:cubicBezTo>
                <a:cubicBezTo>
                  <a:pt x="11116" y="18043"/>
                  <a:pt x="11103" y="17952"/>
                  <a:pt x="11109" y="17864"/>
                </a:cubicBezTo>
                <a:cubicBezTo>
                  <a:pt x="11118" y="17730"/>
                  <a:pt x="11107" y="17704"/>
                  <a:pt x="11040" y="17704"/>
                </a:cubicBezTo>
                <a:cubicBezTo>
                  <a:pt x="10995" y="17704"/>
                  <a:pt x="10937" y="17670"/>
                  <a:pt x="10911" y="17628"/>
                </a:cubicBezTo>
                <a:cubicBezTo>
                  <a:pt x="10884" y="17585"/>
                  <a:pt x="10850" y="17560"/>
                  <a:pt x="10824" y="17555"/>
                </a:cubicBezTo>
                <a:close/>
                <a:moveTo>
                  <a:pt x="7144" y="18839"/>
                </a:moveTo>
                <a:cubicBezTo>
                  <a:pt x="7121" y="18839"/>
                  <a:pt x="7115" y="18920"/>
                  <a:pt x="7128" y="19022"/>
                </a:cubicBezTo>
                <a:cubicBezTo>
                  <a:pt x="7150" y="19201"/>
                  <a:pt x="7146" y="19207"/>
                  <a:pt x="6981" y="19290"/>
                </a:cubicBezTo>
                <a:cubicBezTo>
                  <a:pt x="6821" y="19371"/>
                  <a:pt x="6810" y="19372"/>
                  <a:pt x="6755" y="19308"/>
                </a:cubicBezTo>
                <a:cubicBezTo>
                  <a:pt x="6682" y="19223"/>
                  <a:pt x="6682" y="19134"/>
                  <a:pt x="6754" y="19066"/>
                </a:cubicBezTo>
                <a:cubicBezTo>
                  <a:pt x="6801" y="19021"/>
                  <a:pt x="6797" y="19019"/>
                  <a:pt x="6731" y="19062"/>
                </a:cubicBezTo>
                <a:cubicBezTo>
                  <a:pt x="6685" y="19092"/>
                  <a:pt x="6653" y="19163"/>
                  <a:pt x="6653" y="19238"/>
                </a:cubicBezTo>
                <a:cubicBezTo>
                  <a:pt x="6653" y="19391"/>
                  <a:pt x="6780" y="19443"/>
                  <a:pt x="6938" y="19354"/>
                </a:cubicBezTo>
                <a:cubicBezTo>
                  <a:pt x="7034" y="19301"/>
                  <a:pt x="7049" y="19303"/>
                  <a:pt x="7120" y="19370"/>
                </a:cubicBezTo>
                <a:cubicBezTo>
                  <a:pt x="7201" y="19445"/>
                  <a:pt x="7300" y="19434"/>
                  <a:pt x="7241" y="19356"/>
                </a:cubicBezTo>
                <a:cubicBezTo>
                  <a:pt x="7198" y="19297"/>
                  <a:pt x="7198" y="19290"/>
                  <a:pt x="7191" y="19047"/>
                </a:cubicBezTo>
                <a:cubicBezTo>
                  <a:pt x="7188" y="18932"/>
                  <a:pt x="7166" y="18839"/>
                  <a:pt x="7144" y="18839"/>
                </a:cubicBezTo>
                <a:close/>
                <a:moveTo>
                  <a:pt x="8877" y="18854"/>
                </a:moveTo>
                <a:cubicBezTo>
                  <a:pt x="8878" y="18860"/>
                  <a:pt x="8906" y="18878"/>
                  <a:pt x="8959" y="18913"/>
                </a:cubicBezTo>
                <a:cubicBezTo>
                  <a:pt x="9070" y="18985"/>
                  <a:pt x="9125" y="18988"/>
                  <a:pt x="9076" y="18921"/>
                </a:cubicBezTo>
                <a:cubicBezTo>
                  <a:pt x="9062" y="18901"/>
                  <a:pt x="9004" y="18876"/>
                  <a:pt x="8949" y="18864"/>
                </a:cubicBezTo>
                <a:cubicBezTo>
                  <a:pt x="8900" y="18853"/>
                  <a:pt x="8875" y="18847"/>
                  <a:pt x="8877" y="18854"/>
                </a:cubicBezTo>
                <a:close/>
                <a:moveTo>
                  <a:pt x="13575" y="18856"/>
                </a:moveTo>
                <a:cubicBezTo>
                  <a:pt x="13492" y="18854"/>
                  <a:pt x="13413" y="18880"/>
                  <a:pt x="13365" y="18936"/>
                </a:cubicBezTo>
                <a:cubicBezTo>
                  <a:pt x="13268" y="19049"/>
                  <a:pt x="13290" y="19278"/>
                  <a:pt x="13405" y="19347"/>
                </a:cubicBezTo>
                <a:cubicBezTo>
                  <a:pt x="13580" y="19452"/>
                  <a:pt x="13810" y="19400"/>
                  <a:pt x="13881" y="19240"/>
                </a:cubicBezTo>
                <a:cubicBezTo>
                  <a:pt x="13935" y="19119"/>
                  <a:pt x="14053" y="19132"/>
                  <a:pt x="14137" y="19270"/>
                </a:cubicBezTo>
                <a:lnTo>
                  <a:pt x="14208" y="19387"/>
                </a:lnTo>
                <a:lnTo>
                  <a:pt x="14268" y="19262"/>
                </a:lnTo>
                <a:cubicBezTo>
                  <a:pt x="14320" y="19155"/>
                  <a:pt x="14338" y="19144"/>
                  <a:pt x="14415" y="19179"/>
                </a:cubicBezTo>
                <a:cubicBezTo>
                  <a:pt x="14463" y="19201"/>
                  <a:pt x="14503" y="19244"/>
                  <a:pt x="14503" y="19274"/>
                </a:cubicBezTo>
                <a:cubicBezTo>
                  <a:pt x="14503" y="19352"/>
                  <a:pt x="14667" y="19417"/>
                  <a:pt x="14756" y="19375"/>
                </a:cubicBezTo>
                <a:cubicBezTo>
                  <a:pt x="14797" y="19355"/>
                  <a:pt x="14880" y="19352"/>
                  <a:pt x="14943" y="19367"/>
                </a:cubicBezTo>
                <a:cubicBezTo>
                  <a:pt x="15053" y="19394"/>
                  <a:pt x="15058" y="19390"/>
                  <a:pt x="15058" y="19241"/>
                </a:cubicBezTo>
                <a:cubicBezTo>
                  <a:pt x="15058" y="19114"/>
                  <a:pt x="15073" y="19086"/>
                  <a:pt x="15136" y="19095"/>
                </a:cubicBezTo>
                <a:cubicBezTo>
                  <a:pt x="15179" y="19101"/>
                  <a:pt x="15213" y="19091"/>
                  <a:pt x="15213" y="19071"/>
                </a:cubicBezTo>
                <a:cubicBezTo>
                  <a:pt x="15213" y="19014"/>
                  <a:pt x="14954" y="19032"/>
                  <a:pt x="14928" y="19091"/>
                </a:cubicBezTo>
                <a:cubicBezTo>
                  <a:pt x="14908" y="19134"/>
                  <a:pt x="14883" y="19132"/>
                  <a:pt x="14787" y="19078"/>
                </a:cubicBezTo>
                <a:cubicBezTo>
                  <a:pt x="14693" y="19026"/>
                  <a:pt x="14655" y="19022"/>
                  <a:pt x="14586" y="19059"/>
                </a:cubicBezTo>
                <a:cubicBezTo>
                  <a:pt x="14518" y="19096"/>
                  <a:pt x="14497" y="19095"/>
                  <a:pt x="14478" y="19053"/>
                </a:cubicBezTo>
                <a:cubicBezTo>
                  <a:pt x="14454" y="19000"/>
                  <a:pt x="14211" y="18975"/>
                  <a:pt x="14129" y="19018"/>
                </a:cubicBezTo>
                <a:cubicBezTo>
                  <a:pt x="14030" y="19070"/>
                  <a:pt x="13925" y="19048"/>
                  <a:pt x="13815" y="18950"/>
                </a:cubicBezTo>
                <a:cubicBezTo>
                  <a:pt x="13747" y="18890"/>
                  <a:pt x="13658" y="18859"/>
                  <a:pt x="13575" y="18856"/>
                </a:cubicBezTo>
                <a:close/>
                <a:moveTo>
                  <a:pt x="10553" y="18860"/>
                </a:moveTo>
                <a:cubicBezTo>
                  <a:pt x="10524" y="18867"/>
                  <a:pt x="10493" y="18896"/>
                  <a:pt x="10438" y="18952"/>
                </a:cubicBezTo>
                <a:cubicBezTo>
                  <a:pt x="10351" y="19040"/>
                  <a:pt x="10310" y="19057"/>
                  <a:pt x="10266" y="19027"/>
                </a:cubicBezTo>
                <a:cubicBezTo>
                  <a:pt x="10229" y="19000"/>
                  <a:pt x="10199" y="18999"/>
                  <a:pt x="10182" y="19023"/>
                </a:cubicBezTo>
                <a:cubicBezTo>
                  <a:pt x="10167" y="19043"/>
                  <a:pt x="10174" y="19070"/>
                  <a:pt x="10197" y="19082"/>
                </a:cubicBezTo>
                <a:cubicBezTo>
                  <a:pt x="10220" y="19094"/>
                  <a:pt x="10232" y="19151"/>
                  <a:pt x="10223" y="19209"/>
                </a:cubicBezTo>
                <a:cubicBezTo>
                  <a:pt x="10201" y="19363"/>
                  <a:pt x="10242" y="19393"/>
                  <a:pt x="10490" y="19391"/>
                </a:cubicBezTo>
                <a:cubicBezTo>
                  <a:pt x="10656" y="19390"/>
                  <a:pt x="10711" y="19403"/>
                  <a:pt x="10711" y="19445"/>
                </a:cubicBezTo>
                <a:cubicBezTo>
                  <a:pt x="10711" y="19486"/>
                  <a:pt x="10645" y="19504"/>
                  <a:pt x="10460" y="19512"/>
                </a:cubicBezTo>
                <a:cubicBezTo>
                  <a:pt x="10228" y="19522"/>
                  <a:pt x="10204" y="19514"/>
                  <a:pt x="10121" y="19415"/>
                </a:cubicBezTo>
                <a:cubicBezTo>
                  <a:pt x="10072" y="19356"/>
                  <a:pt x="10024" y="19250"/>
                  <a:pt x="10016" y="19178"/>
                </a:cubicBezTo>
                <a:cubicBezTo>
                  <a:pt x="10003" y="19056"/>
                  <a:pt x="9991" y="19047"/>
                  <a:pt x="9846" y="19047"/>
                </a:cubicBezTo>
                <a:cubicBezTo>
                  <a:pt x="9696" y="19047"/>
                  <a:pt x="9691" y="19051"/>
                  <a:pt x="9704" y="19180"/>
                </a:cubicBezTo>
                <a:cubicBezTo>
                  <a:pt x="9712" y="19254"/>
                  <a:pt x="9699" y="19360"/>
                  <a:pt x="9673" y="19416"/>
                </a:cubicBezTo>
                <a:cubicBezTo>
                  <a:pt x="9633" y="19507"/>
                  <a:pt x="9604" y="19520"/>
                  <a:pt x="9432" y="19520"/>
                </a:cubicBezTo>
                <a:cubicBezTo>
                  <a:pt x="9234" y="19520"/>
                  <a:pt x="9102" y="19447"/>
                  <a:pt x="9159" y="19368"/>
                </a:cubicBezTo>
                <a:cubicBezTo>
                  <a:pt x="9180" y="19339"/>
                  <a:pt x="9206" y="19339"/>
                  <a:pt x="9251" y="19371"/>
                </a:cubicBezTo>
                <a:cubicBezTo>
                  <a:pt x="9337" y="19432"/>
                  <a:pt x="9524" y="19384"/>
                  <a:pt x="9558" y="19293"/>
                </a:cubicBezTo>
                <a:cubicBezTo>
                  <a:pt x="9650" y="19046"/>
                  <a:pt x="9290" y="18931"/>
                  <a:pt x="9190" y="19175"/>
                </a:cubicBezTo>
                <a:cubicBezTo>
                  <a:pt x="9164" y="19238"/>
                  <a:pt x="9084" y="19305"/>
                  <a:pt x="8987" y="19344"/>
                </a:cubicBezTo>
                <a:cubicBezTo>
                  <a:pt x="8900" y="19380"/>
                  <a:pt x="8832" y="19429"/>
                  <a:pt x="8838" y="19454"/>
                </a:cubicBezTo>
                <a:cubicBezTo>
                  <a:pt x="8846" y="19489"/>
                  <a:pt x="8551" y="19503"/>
                  <a:pt x="7607" y="19507"/>
                </a:cubicBezTo>
                <a:cubicBezTo>
                  <a:pt x="6924" y="19510"/>
                  <a:pt x="6350" y="19503"/>
                  <a:pt x="6331" y="19493"/>
                </a:cubicBezTo>
                <a:cubicBezTo>
                  <a:pt x="6311" y="19483"/>
                  <a:pt x="6346" y="19396"/>
                  <a:pt x="6409" y="19300"/>
                </a:cubicBezTo>
                <a:cubicBezTo>
                  <a:pt x="6502" y="19158"/>
                  <a:pt x="6508" y="19140"/>
                  <a:pt x="6437" y="19194"/>
                </a:cubicBezTo>
                <a:cubicBezTo>
                  <a:pt x="6354" y="19258"/>
                  <a:pt x="6348" y="19258"/>
                  <a:pt x="6300" y="19182"/>
                </a:cubicBezTo>
                <a:cubicBezTo>
                  <a:pt x="6272" y="19138"/>
                  <a:pt x="6258" y="19088"/>
                  <a:pt x="6270" y="19072"/>
                </a:cubicBezTo>
                <a:cubicBezTo>
                  <a:pt x="6282" y="19056"/>
                  <a:pt x="6249" y="19040"/>
                  <a:pt x="6196" y="19037"/>
                </a:cubicBezTo>
                <a:cubicBezTo>
                  <a:pt x="6143" y="19033"/>
                  <a:pt x="6064" y="18996"/>
                  <a:pt x="6023" y="18952"/>
                </a:cubicBezTo>
                <a:cubicBezTo>
                  <a:pt x="5925" y="18849"/>
                  <a:pt x="5657" y="18829"/>
                  <a:pt x="5563" y="18917"/>
                </a:cubicBezTo>
                <a:cubicBezTo>
                  <a:pt x="5526" y="18952"/>
                  <a:pt x="5484" y="19039"/>
                  <a:pt x="5470" y="19111"/>
                </a:cubicBezTo>
                <a:cubicBezTo>
                  <a:pt x="5449" y="19222"/>
                  <a:pt x="5465" y="19255"/>
                  <a:pt x="5568" y="19324"/>
                </a:cubicBezTo>
                <a:cubicBezTo>
                  <a:pt x="5699" y="19412"/>
                  <a:pt x="5815" y="19427"/>
                  <a:pt x="5940" y="19370"/>
                </a:cubicBezTo>
                <a:cubicBezTo>
                  <a:pt x="6036" y="19326"/>
                  <a:pt x="6196" y="19408"/>
                  <a:pt x="6147" y="19475"/>
                </a:cubicBezTo>
                <a:cubicBezTo>
                  <a:pt x="6106" y="19533"/>
                  <a:pt x="4586" y="19538"/>
                  <a:pt x="4545" y="19480"/>
                </a:cubicBezTo>
                <a:cubicBezTo>
                  <a:pt x="4529" y="19459"/>
                  <a:pt x="4541" y="19416"/>
                  <a:pt x="4570" y="19386"/>
                </a:cubicBezTo>
                <a:cubicBezTo>
                  <a:pt x="4600" y="19355"/>
                  <a:pt x="4608" y="19302"/>
                  <a:pt x="4589" y="19264"/>
                </a:cubicBezTo>
                <a:cubicBezTo>
                  <a:pt x="4571" y="19227"/>
                  <a:pt x="4560" y="19151"/>
                  <a:pt x="4565" y="19093"/>
                </a:cubicBezTo>
                <a:cubicBezTo>
                  <a:pt x="4576" y="18978"/>
                  <a:pt x="4537" y="18965"/>
                  <a:pt x="4416" y="19040"/>
                </a:cubicBezTo>
                <a:cubicBezTo>
                  <a:pt x="4351" y="19081"/>
                  <a:pt x="4344" y="19104"/>
                  <a:pt x="4384" y="19168"/>
                </a:cubicBezTo>
                <a:cubicBezTo>
                  <a:pt x="4425" y="19234"/>
                  <a:pt x="4418" y="19256"/>
                  <a:pt x="4330" y="19305"/>
                </a:cubicBezTo>
                <a:cubicBezTo>
                  <a:pt x="4231" y="19361"/>
                  <a:pt x="4125" y="19332"/>
                  <a:pt x="4125" y="19250"/>
                </a:cubicBezTo>
                <a:cubicBezTo>
                  <a:pt x="4125" y="19235"/>
                  <a:pt x="4083" y="19141"/>
                  <a:pt x="4033" y="19042"/>
                </a:cubicBezTo>
                <a:lnTo>
                  <a:pt x="3943" y="18861"/>
                </a:lnTo>
                <a:lnTo>
                  <a:pt x="3844" y="19010"/>
                </a:lnTo>
                <a:cubicBezTo>
                  <a:pt x="3693" y="19237"/>
                  <a:pt x="3679" y="19280"/>
                  <a:pt x="3764" y="19275"/>
                </a:cubicBezTo>
                <a:cubicBezTo>
                  <a:pt x="3805" y="19272"/>
                  <a:pt x="3863" y="19257"/>
                  <a:pt x="3894" y="19241"/>
                </a:cubicBezTo>
                <a:cubicBezTo>
                  <a:pt x="3985" y="19193"/>
                  <a:pt x="4094" y="19247"/>
                  <a:pt x="4069" y="19328"/>
                </a:cubicBezTo>
                <a:cubicBezTo>
                  <a:pt x="4054" y="19377"/>
                  <a:pt x="4065" y="19394"/>
                  <a:pt x="4104" y="19381"/>
                </a:cubicBezTo>
                <a:cubicBezTo>
                  <a:pt x="4184" y="19355"/>
                  <a:pt x="4355" y="19439"/>
                  <a:pt x="4320" y="19487"/>
                </a:cubicBezTo>
                <a:cubicBezTo>
                  <a:pt x="4301" y="19513"/>
                  <a:pt x="3629" y="19519"/>
                  <a:pt x="2234" y="19503"/>
                </a:cubicBezTo>
                <a:lnTo>
                  <a:pt x="177" y="19480"/>
                </a:lnTo>
                <a:lnTo>
                  <a:pt x="177" y="20449"/>
                </a:lnTo>
                <a:cubicBezTo>
                  <a:pt x="177" y="21386"/>
                  <a:pt x="174" y="21418"/>
                  <a:pt x="89" y="21437"/>
                </a:cubicBezTo>
                <a:cubicBezTo>
                  <a:pt x="40" y="21448"/>
                  <a:pt x="0" y="21490"/>
                  <a:pt x="0" y="21529"/>
                </a:cubicBezTo>
                <a:cubicBezTo>
                  <a:pt x="0" y="21599"/>
                  <a:pt x="253" y="21600"/>
                  <a:pt x="10800" y="21600"/>
                </a:cubicBezTo>
                <a:lnTo>
                  <a:pt x="21600" y="21600"/>
                </a:lnTo>
                <a:lnTo>
                  <a:pt x="21600" y="20885"/>
                </a:lnTo>
                <a:cubicBezTo>
                  <a:pt x="21600" y="20285"/>
                  <a:pt x="21589" y="20167"/>
                  <a:pt x="21533" y="20149"/>
                </a:cubicBezTo>
                <a:cubicBezTo>
                  <a:pt x="21482" y="20132"/>
                  <a:pt x="21467" y="20056"/>
                  <a:pt x="21467" y="19811"/>
                </a:cubicBezTo>
                <a:lnTo>
                  <a:pt x="21467" y="19496"/>
                </a:lnTo>
                <a:lnTo>
                  <a:pt x="16774" y="19509"/>
                </a:lnTo>
                <a:cubicBezTo>
                  <a:pt x="12495" y="19522"/>
                  <a:pt x="12074" y="19519"/>
                  <a:pt x="12020" y="19463"/>
                </a:cubicBezTo>
                <a:cubicBezTo>
                  <a:pt x="11969" y="19411"/>
                  <a:pt x="11972" y="19393"/>
                  <a:pt x="12033" y="19341"/>
                </a:cubicBezTo>
                <a:cubicBezTo>
                  <a:pt x="12100" y="19283"/>
                  <a:pt x="12112" y="19284"/>
                  <a:pt x="12194" y="19347"/>
                </a:cubicBezTo>
                <a:cubicBezTo>
                  <a:pt x="12296" y="19425"/>
                  <a:pt x="12418" y="19402"/>
                  <a:pt x="12423" y="19303"/>
                </a:cubicBezTo>
                <a:cubicBezTo>
                  <a:pt x="12425" y="19266"/>
                  <a:pt x="12431" y="19197"/>
                  <a:pt x="12437" y="19150"/>
                </a:cubicBezTo>
                <a:cubicBezTo>
                  <a:pt x="12451" y="19038"/>
                  <a:pt x="12307" y="19000"/>
                  <a:pt x="12197" y="19085"/>
                </a:cubicBezTo>
                <a:cubicBezTo>
                  <a:pt x="12122" y="19143"/>
                  <a:pt x="12108" y="19143"/>
                  <a:pt x="12008" y="19087"/>
                </a:cubicBezTo>
                <a:cubicBezTo>
                  <a:pt x="11881" y="19016"/>
                  <a:pt x="11791" y="19036"/>
                  <a:pt x="11730" y="19148"/>
                </a:cubicBezTo>
                <a:cubicBezTo>
                  <a:pt x="11673" y="19253"/>
                  <a:pt x="11602" y="19243"/>
                  <a:pt x="11585" y="19127"/>
                </a:cubicBezTo>
                <a:cubicBezTo>
                  <a:pt x="11578" y="19077"/>
                  <a:pt x="11538" y="19024"/>
                  <a:pt x="11496" y="19010"/>
                </a:cubicBezTo>
                <a:cubicBezTo>
                  <a:pt x="11436" y="18991"/>
                  <a:pt x="11433" y="18996"/>
                  <a:pt x="11477" y="19034"/>
                </a:cubicBezTo>
                <a:cubicBezTo>
                  <a:pt x="11553" y="19099"/>
                  <a:pt x="11546" y="19273"/>
                  <a:pt x="11467" y="19329"/>
                </a:cubicBezTo>
                <a:cubicBezTo>
                  <a:pt x="11373" y="19395"/>
                  <a:pt x="11330" y="19354"/>
                  <a:pt x="11317" y="19192"/>
                </a:cubicBezTo>
                <a:cubicBezTo>
                  <a:pt x="11304" y="19020"/>
                  <a:pt x="11273" y="18986"/>
                  <a:pt x="11215" y="19074"/>
                </a:cubicBezTo>
                <a:cubicBezTo>
                  <a:pt x="11176" y="19134"/>
                  <a:pt x="11164" y="19135"/>
                  <a:pt x="11071" y="19083"/>
                </a:cubicBezTo>
                <a:cubicBezTo>
                  <a:pt x="11014" y="19052"/>
                  <a:pt x="10936" y="19037"/>
                  <a:pt x="10896" y="19051"/>
                </a:cubicBezTo>
                <a:cubicBezTo>
                  <a:pt x="10852" y="19065"/>
                  <a:pt x="10813" y="19051"/>
                  <a:pt x="10797" y="19015"/>
                </a:cubicBezTo>
                <a:cubicBezTo>
                  <a:pt x="10783" y="18983"/>
                  <a:pt x="10721" y="18930"/>
                  <a:pt x="10661" y="18897"/>
                </a:cubicBezTo>
                <a:cubicBezTo>
                  <a:pt x="10609" y="18868"/>
                  <a:pt x="10582" y="18853"/>
                  <a:pt x="10553" y="18860"/>
                </a:cubicBezTo>
                <a:close/>
                <a:moveTo>
                  <a:pt x="16511" y="18861"/>
                </a:moveTo>
                <a:cubicBezTo>
                  <a:pt x="16481" y="18863"/>
                  <a:pt x="16401" y="18867"/>
                  <a:pt x="16334" y="18870"/>
                </a:cubicBezTo>
                <a:cubicBezTo>
                  <a:pt x="16213" y="18876"/>
                  <a:pt x="16211" y="18879"/>
                  <a:pt x="16211" y="19132"/>
                </a:cubicBezTo>
                <a:cubicBezTo>
                  <a:pt x="16211" y="19348"/>
                  <a:pt x="16223" y="19390"/>
                  <a:pt x="16286" y="19390"/>
                </a:cubicBezTo>
                <a:cubicBezTo>
                  <a:pt x="16342" y="19390"/>
                  <a:pt x="16349" y="19378"/>
                  <a:pt x="16315" y="19342"/>
                </a:cubicBezTo>
                <a:cubicBezTo>
                  <a:pt x="16238" y="19264"/>
                  <a:pt x="16395" y="19236"/>
                  <a:pt x="16520" y="19306"/>
                </a:cubicBezTo>
                <a:cubicBezTo>
                  <a:pt x="16580" y="19340"/>
                  <a:pt x="16640" y="19368"/>
                  <a:pt x="16653" y="19368"/>
                </a:cubicBezTo>
                <a:cubicBezTo>
                  <a:pt x="16702" y="19368"/>
                  <a:pt x="16675" y="19042"/>
                  <a:pt x="16622" y="18996"/>
                </a:cubicBezTo>
                <a:cubicBezTo>
                  <a:pt x="16592" y="18970"/>
                  <a:pt x="16566" y="18927"/>
                  <a:pt x="16566" y="18902"/>
                </a:cubicBezTo>
                <a:cubicBezTo>
                  <a:pt x="16566" y="18877"/>
                  <a:pt x="16542" y="18859"/>
                  <a:pt x="16511" y="18861"/>
                </a:cubicBezTo>
                <a:close/>
                <a:moveTo>
                  <a:pt x="8702" y="18877"/>
                </a:moveTo>
                <a:cubicBezTo>
                  <a:pt x="8628" y="18877"/>
                  <a:pt x="8559" y="19006"/>
                  <a:pt x="8560" y="19148"/>
                </a:cubicBezTo>
                <a:cubicBezTo>
                  <a:pt x="8561" y="19288"/>
                  <a:pt x="8595" y="19346"/>
                  <a:pt x="8693" y="19378"/>
                </a:cubicBezTo>
                <a:cubicBezTo>
                  <a:pt x="8799" y="19413"/>
                  <a:pt x="8801" y="19411"/>
                  <a:pt x="8720" y="19334"/>
                </a:cubicBezTo>
                <a:cubicBezTo>
                  <a:pt x="8605" y="19226"/>
                  <a:pt x="8583" y="19035"/>
                  <a:pt x="8675" y="18948"/>
                </a:cubicBezTo>
                <a:cubicBezTo>
                  <a:pt x="8718" y="18909"/>
                  <a:pt x="8729" y="18877"/>
                  <a:pt x="8702" y="18877"/>
                </a:cubicBezTo>
                <a:close/>
                <a:moveTo>
                  <a:pt x="16059" y="18877"/>
                </a:moveTo>
                <a:cubicBezTo>
                  <a:pt x="16033" y="18877"/>
                  <a:pt x="16011" y="18894"/>
                  <a:pt x="16011" y="18914"/>
                </a:cubicBezTo>
                <a:cubicBezTo>
                  <a:pt x="16012" y="18935"/>
                  <a:pt x="16020" y="18952"/>
                  <a:pt x="16031" y="18952"/>
                </a:cubicBezTo>
                <a:cubicBezTo>
                  <a:pt x="16041" y="18952"/>
                  <a:pt x="16063" y="18935"/>
                  <a:pt x="16078" y="18914"/>
                </a:cubicBezTo>
                <a:cubicBezTo>
                  <a:pt x="16093" y="18894"/>
                  <a:pt x="16085" y="18877"/>
                  <a:pt x="16059" y="18877"/>
                </a:cubicBezTo>
                <a:close/>
                <a:moveTo>
                  <a:pt x="17376" y="19010"/>
                </a:moveTo>
                <a:cubicBezTo>
                  <a:pt x="17360" y="19007"/>
                  <a:pt x="17343" y="19010"/>
                  <a:pt x="17326" y="19022"/>
                </a:cubicBezTo>
                <a:cubicBezTo>
                  <a:pt x="17299" y="19040"/>
                  <a:pt x="17182" y="19051"/>
                  <a:pt x="17069" y="19044"/>
                </a:cubicBezTo>
                <a:lnTo>
                  <a:pt x="16865" y="19033"/>
                </a:lnTo>
                <a:lnTo>
                  <a:pt x="16888" y="19190"/>
                </a:lnTo>
                <a:cubicBezTo>
                  <a:pt x="16902" y="19278"/>
                  <a:pt x="16927" y="19358"/>
                  <a:pt x="16946" y="19368"/>
                </a:cubicBezTo>
                <a:cubicBezTo>
                  <a:pt x="16973" y="19384"/>
                  <a:pt x="17226" y="19386"/>
                  <a:pt x="17462" y="19372"/>
                </a:cubicBezTo>
                <a:cubicBezTo>
                  <a:pt x="17497" y="19370"/>
                  <a:pt x="17506" y="19322"/>
                  <a:pt x="17488" y="19226"/>
                </a:cubicBezTo>
                <a:cubicBezTo>
                  <a:pt x="17465" y="19098"/>
                  <a:pt x="17425" y="19021"/>
                  <a:pt x="17376" y="19010"/>
                </a:cubicBezTo>
                <a:close/>
                <a:moveTo>
                  <a:pt x="17760" y="19014"/>
                </a:moveTo>
                <a:cubicBezTo>
                  <a:pt x="17736" y="19015"/>
                  <a:pt x="17717" y="19026"/>
                  <a:pt x="17698" y="19045"/>
                </a:cubicBezTo>
                <a:cubicBezTo>
                  <a:pt x="17625" y="19120"/>
                  <a:pt x="17606" y="19255"/>
                  <a:pt x="17656" y="19334"/>
                </a:cubicBezTo>
                <a:cubicBezTo>
                  <a:pt x="17679" y="19372"/>
                  <a:pt x="17727" y="19396"/>
                  <a:pt x="17763" y="19386"/>
                </a:cubicBezTo>
                <a:cubicBezTo>
                  <a:pt x="17990" y="19326"/>
                  <a:pt x="17983" y="19332"/>
                  <a:pt x="17892" y="19275"/>
                </a:cubicBezTo>
                <a:cubicBezTo>
                  <a:pt x="17813" y="19225"/>
                  <a:pt x="17814" y="19221"/>
                  <a:pt x="17886" y="19197"/>
                </a:cubicBezTo>
                <a:cubicBezTo>
                  <a:pt x="17996" y="19160"/>
                  <a:pt x="17981" y="19084"/>
                  <a:pt x="17855" y="19035"/>
                </a:cubicBezTo>
                <a:cubicBezTo>
                  <a:pt x="17814" y="19019"/>
                  <a:pt x="17785" y="19013"/>
                  <a:pt x="17760" y="19014"/>
                </a:cubicBezTo>
                <a:close/>
                <a:moveTo>
                  <a:pt x="6866" y="19028"/>
                </a:moveTo>
                <a:cubicBezTo>
                  <a:pt x="6836" y="19028"/>
                  <a:pt x="6841" y="19050"/>
                  <a:pt x="6876" y="19086"/>
                </a:cubicBezTo>
                <a:cubicBezTo>
                  <a:pt x="6907" y="19118"/>
                  <a:pt x="6942" y="19136"/>
                  <a:pt x="6953" y="19126"/>
                </a:cubicBezTo>
                <a:cubicBezTo>
                  <a:pt x="6984" y="19100"/>
                  <a:pt x="6919" y="19028"/>
                  <a:pt x="6866" y="19028"/>
                </a:cubicBezTo>
                <a:close/>
                <a:moveTo>
                  <a:pt x="7533" y="19045"/>
                </a:moveTo>
                <a:cubicBezTo>
                  <a:pt x="7434" y="19043"/>
                  <a:pt x="7363" y="19112"/>
                  <a:pt x="7363" y="19231"/>
                </a:cubicBezTo>
                <a:cubicBezTo>
                  <a:pt x="7363" y="19299"/>
                  <a:pt x="7376" y="19367"/>
                  <a:pt x="7392" y="19381"/>
                </a:cubicBezTo>
                <a:cubicBezTo>
                  <a:pt x="7408" y="19395"/>
                  <a:pt x="7463" y="19405"/>
                  <a:pt x="7513" y="19405"/>
                </a:cubicBezTo>
                <a:cubicBezTo>
                  <a:pt x="7601" y="19404"/>
                  <a:pt x="7602" y="19401"/>
                  <a:pt x="7499" y="19333"/>
                </a:cubicBezTo>
                <a:cubicBezTo>
                  <a:pt x="7408" y="19273"/>
                  <a:pt x="7398" y="19253"/>
                  <a:pt x="7445" y="19204"/>
                </a:cubicBezTo>
                <a:cubicBezTo>
                  <a:pt x="7476" y="19172"/>
                  <a:pt x="7555" y="19140"/>
                  <a:pt x="7620" y="19134"/>
                </a:cubicBezTo>
                <a:lnTo>
                  <a:pt x="7740" y="19122"/>
                </a:lnTo>
                <a:lnTo>
                  <a:pt x="7641" y="19073"/>
                </a:lnTo>
                <a:cubicBezTo>
                  <a:pt x="7603" y="19055"/>
                  <a:pt x="7566" y="19046"/>
                  <a:pt x="7533" y="19045"/>
                </a:cubicBezTo>
                <a:close/>
              </a:path>
            </a:pathLst>
          </a:custGeom>
          <a:ln w="12700">
            <a:miter lim="400000"/>
          </a:ln>
        </p:spPr>
      </p:pic>
      <p:sp>
        <p:nvSpPr>
          <p:cNvPr id="1053" name="START…"/>
          <p:cNvSpPr txBox="1"/>
          <p:nvPr/>
        </p:nvSpPr>
        <p:spPr>
          <a:xfrm>
            <a:off x="2698074" y="38579"/>
            <a:ext cx="1528436" cy="941802"/>
          </a:xfrm>
          <a:prstGeom prst="rect">
            <a:avLst/>
          </a:prstGeom>
          <a:gradFill>
            <a:gsLst>
              <a:gs pos="0">
                <a:schemeClr val="accent4">
                  <a:hueOff val="632612"/>
                  <a:lumOff val="45703"/>
                </a:schemeClr>
              </a:gs>
              <a:gs pos="30000">
                <a:srgbClr val="C1E7FF"/>
              </a:gs>
              <a:gs pos="75000">
                <a:srgbClr val="9FDBFF"/>
              </a:gs>
              <a:gs pos="100000">
                <a:schemeClr val="accent4">
                  <a:hueOff val="491735"/>
                  <a:lumOff val="31117"/>
                </a:schemeClr>
              </a:gs>
            </a:gsLst>
            <a:path path="circle">
              <a:fillToRect l="-19636" t="62278" r="119636" b="37721"/>
            </a:path>
          </a:gradFill>
          <a:ln w="12700">
            <a:solidFill>
              <a:srgbClr val="0093BB"/>
            </a:solidFill>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400" b="1">
                <a:latin typeface="+mj-lt"/>
                <a:ea typeface="+mj-ea"/>
                <a:cs typeface="+mj-cs"/>
                <a:sym typeface="Helvetica"/>
              </a:defRPr>
            </a:pPr>
            <a:endParaRPr dirty="0"/>
          </a:p>
          <a:p>
            <a:pPr algn="ctr">
              <a:defRPr sz="1000" b="1">
                <a:latin typeface="+mj-lt"/>
                <a:ea typeface="+mj-ea"/>
                <a:cs typeface="+mj-cs"/>
                <a:sym typeface="Helvetica"/>
              </a:defRPr>
            </a:pPr>
            <a:r>
              <a:rPr dirty="0"/>
              <a:t>START</a:t>
            </a:r>
          </a:p>
          <a:p>
            <a:pPr algn="ctr">
              <a:spcBef>
                <a:spcPts val="300"/>
              </a:spcBef>
              <a:defRPr sz="900" i="1">
                <a:latin typeface="Times New Roman"/>
                <a:ea typeface="Times New Roman"/>
                <a:cs typeface="Times New Roman"/>
                <a:sym typeface="Times New Roman"/>
              </a:defRPr>
            </a:pPr>
            <a:r>
              <a:rPr dirty="0"/>
              <a:t>stress, life situations, </a:t>
            </a:r>
            <a:br>
              <a:rPr dirty="0"/>
            </a:br>
            <a:r>
              <a:rPr dirty="0"/>
              <a:t>difficult emotions</a:t>
            </a:r>
          </a:p>
          <a:p>
            <a:pPr algn="ctr">
              <a:spcBef>
                <a:spcPts val="300"/>
              </a:spcBef>
              <a:defRPr sz="900">
                <a:latin typeface="Times New Roman"/>
                <a:ea typeface="Times New Roman"/>
                <a:cs typeface="Times New Roman"/>
                <a:sym typeface="Times New Roman"/>
              </a:defRPr>
            </a:pPr>
            <a:r>
              <a:rPr dirty="0"/>
              <a:t>e.g. late driving to work on crowded freeway</a:t>
            </a:r>
          </a:p>
        </p:txBody>
      </p:sp>
      <p:sp>
        <p:nvSpPr>
          <p:cNvPr id="1054" name="START…"/>
          <p:cNvSpPr txBox="1"/>
          <p:nvPr/>
        </p:nvSpPr>
        <p:spPr>
          <a:xfrm>
            <a:off x="4949143" y="38579"/>
            <a:ext cx="1528436" cy="941802"/>
          </a:xfrm>
          <a:prstGeom prst="rect">
            <a:avLst/>
          </a:prstGeom>
          <a:gradFill>
            <a:gsLst>
              <a:gs pos="0">
                <a:schemeClr val="accent4">
                  <a:hueOff val="632612"/>
                  <a:lumOff val="45703"/>
                </a:schemeClr>
              </a:gs>
              <a:gs pos="30000">
                <a:srgbClr val="C1E7FF"/>
              </a:gs>
              <a:gs pos="75000">
                <a:srgbClr val="9FDBFF"/>
              </a:gs>
              <a:gs pos="100000">
                <a:schemeClr val="accent4">
                  <a:hueOff val="491735"/>
                  <a:lumOff val="31117"/>
                </a:schemeClr>
              </a:gs>
            </a:gsLst>
            <a:path path="circle">
              <a:fillToRect l="-19636" t="62278" r="119636" b="37721"/>
            </a:path>
          </a:gradFill>
          <a:ln w="12700">
            <a:solidFill>
              <a:srgbClr val="0093BB"/>
            </a:solidFill>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400" b="1">
                <a:latin typeface="+mj-lt"/>
                <a:ea typeface="+mj-ea"/>
                <a:cs typeface="+mj-cs"/>
                <a:sym typeface="Helvetica"/>
              </a:defRPr>
            </a:pPr>
            <a:endParaRPr dirty="0"/>
          </a:p>
          <a:p>
            <a:pPr algn="ctr">
              <a:defRPr sz="1000" b="1">
                <a:latin typeface="+mj-lt"/>
                <a:ea typeface="+mj-ea"/>
                <a:cs typeface="+mj-cs"/>
                <a:sym typeface="Helvetica"/>
              </a:defRPr>
            </a:pPr>
            <a:r>
              <a:rPr dirty="0"/>
              <a:t>START</a:t>
            </a:r>
          </a:p>
          <a:p>
            <a:pPr algn="ctr">
              <a:spcBef>
                <a:spcPts val="300"/>
              </a:spcBef>
              <a:defRPr sz="900" i="1">
                <a:latin typeface="Times New Roman"/>
                <a:ea typeface="Times New Roman"/>
                <a:cs typeface="Times New Roman"/>
                <a:sym typeface="Times New Roman"/>
              </a:defRPr>
            </a:pPr>
            <a:r>
              <a:rPr dirty="0"/>
              <a:t>injury or soreness connected with activity</a:t>
            </a:r>
          </a:p>
          <a:p>
            <a:pPr algn="ctr">
              <a:spcBef>
                <a:spcPts val="300"/>
              </a:spcBef>
              <a:defRPr sz="900">
                <a:latin typeface="Times New Roman"/>
                <a:ea typeface="Times New Roman"/>
                <a:cs typeface="Times New Roman"/>
                <a:sym typeface="Times New Roman"/>
              </a:defRPr>
            </a:pPr>
            <a:r>
              <a:rPr dirty="0"/>
              <a:t>e.g. poor fit of car seat, steering wheel</a:t>
            </a:r>
          </a:p>
        </p:txBody>
      </p:sp>
      <p:sp>
        <p:nvSpPr>
          <p:cNvPr id="1055" name="SENSATION…"/>
          <p:cNvSpPr txBox="1"/>
          <p:nvPr/>
        </p:nvSpPr>
        <p:spPr>
          <a:xfrm>
            <a:off x="4974543" y="1843669"/>
            <a:ext cx="1528436" cy="736983"/>
          </a:xfrm>
          <a:prstGeom prst="rect">
            <a:avLst/>
          </a:prstGeom>
          <a:gradFill>
            <a:gsLst>
              <a:gs pos="0">
                <a:schemeClr val="accent3"/>
              </a:gs>
              <a:gs pos="100000">
                <a:srgbClr val="FFFC79"/>
              </a:gs>
            </a:gsLst>
            <a:lin ang="18900000"/>
          </a:gradFill>
          <a:ln w="12700">
            <a:solidFill>
              <a:srgbClr val="535353"/>
            </a:solidFill>
            <a:miter lim="400000"/>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400" b="1">
                <a:latin typeface="+mj-lt"/>
                <a:ea typeface="+mj-ea"/>
                <a:cs typeface="+mj-cs"/>
                <a:sym typeface="Helvetica"/>
              </a:defRPr>
            </a:pPr>
            <a:endParaRPr/>
          </a:p>
          <a:p>
            <a:pPr algn="ctr">
              <a:defRPr sz="1000" b="1">
                <a:latin typeface="+mj-lt"/>
                <a:ea typeface="+mj-ea"/>
                <a:cs typeface="+mj-cs"/>
                <a:sym typeface="Helvetica"/>
              </a:defRPr>
            </a:pPr>
            <a:r>
              <a:t>SENSATION</a:t>
            </a:r>
          </a:p>
          <a:p>
            <a:pPr algn="ctr">
              <a:spcBef>
                <a:spcPts val="200"/>
              </a:spcBef>
              <a:defRPr sz="1000" i="1">
                <a:latin typeface="Times New Roman"/>
                <a:ea typeface="Times New Roman"/>
                <a:cs typeface="Times New Roman"/>
                <a:sym typeface="Times New Roman"/>
              </a:defRPr>
            </a:pPr>
            <a:r>
              <a:t>back pain</a:t>
            </a:r>
          </a:p>
          <a:p>
            <a:pPr algn="ctr">
              <a:spcBef>
                <a:spcPts val="200"/>
              </a:spcBef>
              <a:defRPr sz="1000" i="1">
                <a:latin typeface="Times New Roman"/>
                <a:ea typeface="Times New Roman"/>
                <a:cs typeface="Times New Roman"/>
                <a:sym typeface="Times New Roman"/>
              </a:defRPr>
            </a:pPr>
            <a:r>
              <a:t>headache</a:t>
            </a:r>
          </a:p>
        </p:txBody>
      </p:sp>
      <p:sp>
        <p:nvSpPr>
          <p:cNvPr id="1056" name="TENSING…"/>
          <p:cNvSpPr txBox="1"/>
          <p:nvPr/>
        </p:nvSpPr>
        <p:spPr>
          <a:xfrm>
            <a:off x="2662721" y="1843669"/>
            <a:ext cx="1528436" cy="736983"/>
          </a:xfrm>
          <a:prstGeom prst="rect">
            <a:avLst/>
          </a:prstGeom>
          <a:gradFill>
            <a:gsLst>
              <a:gs pos="0">
                <a:schemeClr val="accent3"/>
              </a:gs>
              <a:gs pos="100000">
                <a:srgbClr val="FFFC79"/>
              </a:gs>
            </a:gsLst>
            <a:lin ang="18900000"/>
          </a:gradFill>
          <a:ln w="12700">
            <a:solidFill>
              <a:srgbClr val="535353"/>
            </a:solidFill>
            <a:miter lim="400000"/>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400" b="1">
                <a:latin typeface="+mj-lt"/>
                <a:ea typeface="+mj-ea"/>
                <a:cs typeface="+mj-cs"/>
                <a:sym typeface="Helvetica"/>
              </a:defRPr>
            </a:pPr>
            <a:endParaRPr/>
          </a:p>
          <a:p>
            <a:pPr algn="ctr">
              <a:defRPr sz="1000" b="1">
                <a:latin typeface="+mj-lt"/>
                <a:ea typeface="+mj-ea"/>
                <a:cs typeface="+mj-cs"/>
                <a:sym typeface="Helvetica"/>
              </a:defRPr>
            </a:pPr>
            <a:r>
              <a:t>TENSING</a:t>
            </a:r>
          </a:p>
          <a:p>
            <a:pPr algn="ctr">
              <a:spcBef>
                <a:spcPts val="200"/>
              </a:spcBef>
              <a:defRPr sz="1000" i="1">
                <a:latin typeface="Times New Roman"/>
                <a:ea typeface="Times New Roman"/>
                <a:cs typeface="Times New Roman"/>
                <a:sym typeface="Times New Roman"/>
              </a:defRPr>
            </a:pPr>
            <a:r>
              <a:t>back, neck, facial muscles</a:t>
            </a:r>
          </a:p>
          <a:p>
            <a:pPr algn="ctr">
              <a:spcBef>
                <a:spcPts val="200"/>
              </a:spcBef>
              <a:defRPr sz="1000" i="1">
                <a:latin typeface="Times New Roman"/>
                <a:ea typeface="Times New Roman"/>
                <a:cs typeface="Times New Roman"/>
                <a:sym typeface="Times New Roman"/>
              </a:defRPr>
            </a:pPr>
            <a:r>
              <a:t>clenched hands, jaw</a:t>
            </a:r>
          </a:p>
        </p:txBody>
      </p:sp>
      <p:sp>
        <p:nvSpPr>
          <p:cNvPr id="1057" name="NEGATIVE FEELINGS…"/>
          <p:cNvSpPr txBox="1"/>
          <p:nvPr/>
        </p:nvSpPr>
        <p:spPr>
          <a:xfrm>
            <a:off x="2260593" y="3678995"/>
            <a:ext cx="1921709" cy="711583"/>
          </a:xfrm>
          <a:prstGeom prst="rect">
            <a:avLst/>
          </a:prstGeom>
          <a:gradFill>
            <a:gsLst>
              <a:gs pos="0">
                <a:schemeClr val="accent3"/>
              </a:gs>
              <a:gs pos="100000">
                <a:srgbClr val="FFFC79"/>
              </a:gs>
            </a:gsLst>
            <a:lin ang="18900000"/>
          </a:gradFill>
          <a:ln w="12700">
            <a:solidFill>
              <a:srgbClr val="535353"/>
            </a:solidFill>
            <a:miter lim="400000"/>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400" b="1">
                <a:latin typeface="+mj-lt"/>
                <a:ea typeface="+mj-ea"/>
                <a:cs typeface="+mj-cs"/>
                <a:sym typeface="Helvetica"/>
              </a:defRPr>
            </a:pPr>
            <a:endParaRPr/>
          </a:p>
          <a:p>
            <a:pPr algn="ctr">
              <a:defRPr sz="1000" b="1">
                <a:latin typeface="+mj-lt"/>
                <a:ea typeface="+mj-ea"/>
                <a:cs typeface="+mj-cs"/>
                <a:sym typeface="Helvetica"/>
              </a:defRPr>
            </a:pPr>
            <a:r>
              <a:t>NEGATIVE FEELINGS</a:t>
            </a:r>
          </a:p>
          <a:p>
            <a:pPr algn="ctr">
              <a:spcBef>
                <a:spcPts val="200"/>
              </a:spcBef>
              <a:defRPr sz="1000" i="1">
                <a:latin typeface="Times New Roman"/>
                <a:ea typeface="Times New Roman"/>
                <a:cs typeface="Times New Roman"/>
                <a:sym typeface="Times New Roman"/>
              </a:defRPr>
            </a:pPr>
            <a:r>
              <a:t>fear, anxiety,</a:t>
            </a:r>
            <a:br/>
            <a:r>
              <a:t>irritation, frustration,</a:t>
            </a:r>
          </a:p>
        </p:txBody>
      </p:sp>
      <p:sp>
        <p:nvSpPr>
          <p:cNvPr id="1058" name="NEGATIVE THOUGHTS…"/>
          <p:cNvSpPr txBox="1"/>
          <p:nvPr/>
        </p:nvSpPr>
        <p:spPr>
          <a:xfrm>
            <a:off x="4978078" y="3673993"/>
            <a:ext cx="1921709" cy="714966"/>
          </a:xfrm>
          <a:prstGeom prst="rect">
            <a:avLst/>
          </a:prstGeom>
          <a:gradFill>
            <a:gsLst>
              <a:gs pos="0">
                <a:schemeClr val="accent3"/>
              </a:gs>
              <a:gs pos="100000">
                <a:srgbClr val="FFFC79"/>
              </a:gs>
            </a:gsLst>
            <a:lin ang="18900000"/>
          </a:gradFill>
          <a:ln w="19050">
            <a:solidFill>
              <a:srgbClr val="535353"/>
            </a:solidFill>
            <a:miter lim="400000"/>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200" b="1">
                <a:latin typeface="+mj-lt"/>
                <a:ea typeface="+mj-ea"/>
                <a:cs typeface="+mj-cs"/>
                <a:sym typeface="Helvetica"/>
              </a:defRPr>
            </a:pPr>
            <a:endParaRPr dirty="0"/>
          </a:p>
          <a:p>
            <a:pPr algn="ctr">
              <a:spcBef>
                <a:spcPts val="400"/>
              </a:spcBef>
              <a:defRPr sz="1000" b="1">
                <a:latin typeface="+mj-lt"/>
                <a:ea typeface="+mj-ea"/>
                <a:cs typeface="+mj-cs"/>
                <a:sym typeface="Helvetica"/>
              </a:defRPr>
            </a:pPr>
            <a:r>
              <a:rPr dirty="0"/>
              <a:t>NEGATIVE THOUGHTS</a:t>
            </a:r>
          </a:p>
          <a:p>
            <a:pPr algn="ctr">
              <a:defRPr sz="950" i="1">
                <a:latin typeface="Times New Roman"/>
                <a:ea typeface="Times New Roman"/>
                <a:cs typeface="Times New Roman"/>
                <a:sym typeface="Times New Roman"/>
              </a:defRPr>
            </a:pPr>
            <a:r>
              <a:rPr dirty="0"/>
              <a:t>I’ll be late &amp; </a:t>
            </a:r>
            <a:r>
              <a:rPr dirty="0" err="1"/>
              <a:t>boss’ll</a:t>
            </a:r>
            <a:r>
              <a:rPr dirty="0"/>
              <a:t> be mad</a:t>
            </a:r>
            <a:br>
              <a:rPr dirty="0"/>
            </a:br>
            <a:r>
              <a:rPr dirty="0"/>
              <a:t>I must have a slipped disc</a:t>
            </a:r>
          </a:p>
          <a:p>
            <a:pPr algn="ctr">
              <a:defRPr sz="950" i="1">
                <a:latin typeface="Times New Roman"/>
                <a:ea typeface="Times New Roman"/>
                <a:cs typeface="Times New Roman"/>
                <a:sym typeface="Times New Roman"/>
              </a:defRPr>
            </a:pPr>
            <a:r>
              <a:rPr dirty="0"/>
              <a:t>I’ll be in pain all day</a:t>
            </a:r>
          </a:p>
        </p:txBody>
      </p:sp>
      <p:sp>
        <p:nvSpPr>
          <p:cNvPr id="1059" name="BEHAVIORS…"/>
          <p:cNvSpPr txBox="1"/>
          <p:nvPr/>
        </p:nvSpPr>
        <p:spPr>
          <a:xfrm>
            <a:off x="2661226" y="4776635"/>
            <a:ext cx="3821548" cy="714966"/>
          </a:xfrm>
          <a:prstGeom prst="rect">
            <a:avLst/>
          </a:prstGeom>
          <a:gradFill>
            <a:gsLst>
              <a:gs pos="0">
                <a:schemeClr val="accent3"/>
              </a:gs>
              <a:gs pos="100000">
                <a:srgbClr val="FFFC79"/>
              </a:gs>
            </a:gsLst>
            <a:lin ang="18900000"/>
          </a:gradFill>
          <a:ln w="19050">
            <a:solidFill>
              <a:srgbClr val="535353"/>
            </a:solidFill>
            <a:miter lim="400000"/>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200" b="1">
                <a:latin typeface="+mj-lt"/>
                <a:ea typeface="+mj-ea"/>
                <a:cs typeface="+mj-cs"/>
                <a:sym typeface="Helvetica"/>
              </a:defRPr>
            </a:pPr>
            <a:endParaRPr/>
          </a:p>
          <a:p>
            <a:pPr algn="ctr">
              <a:spcBef>
                <a:spcPts val="400"/>
              </a:spcBef>
              <a:defRPr sz="1000" b="1">
                <a:latin typeface="+mj-lt"/>
                <a:ea typeface="+mj-ea"/>
                <a:cs typeface="+mj-cs"/>
                <a:sym typeface="Helvetica"/>
              </a:defRPr>
            </a:pPr>
            <a:r>
              <a:t>BEHAVIORS</a:t>
            </a:r>
          </a:p>
          <a:p>
            <a:pPr algn="ctr">
              <a:defRPr sz="950" i="1">
                <a:latin typeface="Times New Roman"/>
                <a:ea typeface="Times New Roman"/>
                <a:cs typeface="Times New Roman"/>
                <a:sym typeface="Times New Roman"/>
              </a:defRPr>
            </a:pPr>
            <a:r>
              <a:t>grip steering wheel tightly, tailgate, honk, speed</a:t>
            </a:r>
            <a:br/>
            <a:r>
              <a:t>at work, take more Anacin Extra Strength, skip lunch</a:t>
            </a:r>
          </a:p>
          <a:p>
            <a:pPr algn="ctr">
              <a:defRPr sz="950" i="1">
                <a:latin typeface="Times New Roman"/>
                <a:ea typeface="Times New Roman"/>
                <a:cs typeface="Times New Roman"/>
                <a:sym typeface="Times New Roman"/>
              </a:defRPr>
            </a:pPr>
            <a:r>
              <a:t> at home, lie down and skip daily exercise; drink alcohol</a:t>
            </a:r>
          </a:p>
        </p:txBody>
      </p:sp>
      <p:grpSp>
        <p:nvGrpSpPr>
          <p:cNvPr id="1064" name="Group"/>
          <p:cNvGrpSpPr/>
          <p:nvPr/>
        </p:nvGrpSpPr>
        <p:grpSpPr>
          <a:xfrm>
            <a:off x="2168540" y="4599089"/>
            <a:ext cx="5589165" cy="1595250"/>
            <a:chOff x="0" y="0"/>
            <a:chExt cx="5589163" cy="1595248"/>
          </a:xfrm>
        </p:grpSpPr>
        <p:grpSp>
          <p:nvGrpSpPr>
            <p:cNvPr id="1062" name="Group"/>
            <p:cNvGrpSpPr/>
            <p:nvPr/>
          </p:nvGrpSpPr>
          <p:grpSpPr>
            <a:xfrm>
              <a:off x="0" y="1246819"/>
              <a:ext cx="4848510" cy="348430"/>
              <a:chOff x="0" y="0"/>
              <a:chExt cx="4848509" cy="348428"/>
            </a:xfrm>
          </p:grpSpPr>
          <p:sp>
            <p:nvSpPr>
              <p:cNvPr id="1060" name="Rectangle"/>
              <p:cNvSpPr/>
              <p:nvPr/>
            </p:nvSpPr>
            <p:spPr>
              <a:xfrm>
                <a:off x="0" y="102422"/>
                <a:ext cx="4848510" cy="219784"/>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sp>
            <p:nvSpPr>
              <p:cNvPr id="1061" name="As Cycle Continues Over Time"/>
              <p:cNvSpPr txBox="1"/>
              <p:nvPr/>
            </p:nvSpPr>
            <p:spPr>
              <a:xfrm>
                <a:off x="916276" y="0"/>
                <a:ext cx="2974366" cy="3484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latin typeface="Times New Roman"/>
                    <a:ea typeface="Times New Roman"/>
                    <a:cs typeface="Times New Roman"/>
                    <a:sym typeface="Times New Roman"/>
                  </a:defRPr>
                </a:lvl1pPr>
              </a:lstStyle>
              <a:p>
                <a:r>
                  <a:t>As Cycle Continues Over Time</a:t>
                </a:r>
              </a:p>
            </p:txBody>
          </p:sp>
        </p:grpSp>
        <p:sp>
          <p:nvSpPr>
            <p:cNvPr id="1063" name="Rectangle"/>
            <p:cNvSpPr/>
            <p:nvPr/>
          </p:nvSpPr>
          <p:spPr>
            <a:xfrm>
              <a:off x="4319163" y="0"/>
              <a:ext cx="1270001" cy="902036"/>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grpSp>
      <p:sp>
        <p:nvSpPr>
          <p:cNvPr id="1065" name="ONGOING NEGATIVE EMOTIONS…"/>
          <p:cNvSpPr txBox="1"/>
          <p:nvPr/>
        </p:nvSpPr>
        <p:spPr>
          <a:xfrm>
            <a:off x="739747" y="6174232"/>
            <a:ext cx="3821548" cy="650927"/>
          </a:xfrm>
          <a:prstGeom prst="rect">
            <a:avLst/>
          </a:prstGeom>
          <a:gradFill>
            <a:gsLst>
              <a:gs pos="0">
                <a:srgbClr val="FF7E79"/>
              </a:gs>
              <a:gs pos="100000">
                <a:srgbClr val="FF2600"/>
              </a:gs>
            </a:gsLst>
            <a:lin ang="16200000"/>
          </a:gradFill>
          <a:ln w="19050">
            <a:solidFill>
              <a:srgbClr val="535353"/>
            </a:solidFill>
            <a:miter lim="400000"/>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300" b="1">
                <a:latin typeface="+mj-lt"/>
                <a:ea typeface="+mj-ea"/>
                <a:cs typeface="+mj-cs"/>
                <a:sym typeface="Helvetica"/>
              </a:defRPr>
            </a:pPr>
            <a:endParaRPr/>
          </a:p>
          <a:p>
            <a:pPr algn="ctr">
              <a:spcBef>
                <a:spcPts val="400"/>
              </a:spcBef>
              <a:defRPr sz="1100" b="1">
                <a:latin typeface="+mj-lt"/>
                <a:ea typeface="+mj-ea"/>
                <a:cs typeface="+mj-cs"/>
                <a:sym typeface="Helvetica"/>
              </a:defRPr>
            </a:pPr>
            <a:r>
              <a:t>ONGOING NEGATIVE EMOTIONS</a:t>
            </a:r>
          </a:p>
          <a:p>
            <a:pPr algn="ctr">
              <a:defRPr sz="1050" i="1">
                <a:latin typeface="Times New Roman"/>
                <a:ea typeface="Times New Roman"/>
                <a:cs typeface="Times New Roman"/>
                <a:sym typeface="Times New Roman"/>
              </a:defRPr>
            </a:pPr>
            <a:r>
              <a:t>effects on relationships with others</a:t>
            </a:r>
          </a:p>
          <a:p>
            <a:pPr algn="ctr">
              <a:defRPr sz="1050" i="1">
                <a:latin typeface="Times New Roman"/>
                <a:ea typeface="Times New Roman"/>
                <a:cs typeface="Times New Roman"/>
                <a:sym typeface="Times New Roman"/>
              </a:defRPr>
            </a:pPr>
            <a:r>
              <a:t>escalating feedback loops </a:t>
            </a:r>
          </a:p>
        </p:txBody>
      </p:sp>
      <p:sp>
        <p:nvSpPr>
          <p:cNvPr id="1066" name="ONGOING NEGATIVE PHYSICAL EFFECTS…"/>
          <p:cNvSpPr txBox="1"/>
          <p:nvPr/>
        </p:nvSpPr>
        <p:spPr>
          <a:xfrm>
            <a:off x="4565498" y="6174232"/>
            <a:ext cx="3821548" cy="650927"/>
          </a:xfrm>
          <a:prstGeom prst="rect">
            <a:avLst/>
          </a:prstGeom>
          <a:gradFill>
            <a:gsLst>
              <a:gs pos="0">
                <a:srgbClr val="FF7E79"/>
              </a:gs>
              <a:gs pos="100000">
                <a:srgbClr val="FF2600"/>
              </a:gs>
            </a:gsLst>
            <a:lin ang="16200000"/>
          </a:gradFill>
          <a:ln w="19050">
            <a:solidFill>
              <a:srgbClr val="535353"/>
            </a:solidFill>
            <a:miter lim="400000"/>
          </a:ln>
          <a:effectLst>
            <a:outerShdw blurRad="50800" dist="25000" dir="5400000" rotWithShape="0">
              <a:srgbClr val="000000">
                <a:alpha val="40000"/>
              </a:srgbClr>
            </a:outerShdw>
          </a:effectLst>
          <a:extLst>
            <a:ext uri="{C572A759-6A51-4108-AA02-DFA0A04FC94B}">
              <ma14:wrappingTextBoxFlag xmlns="" xmlns:ma14="http://schemas.microsoft.com/office/mac/drawingml/2011/main" val="1"/>
            </a:ext>
          </a:extLst>
        </p:spPr>
        <p:txBody>
          <a:bodyPr lIns="45719" rIns="45719">
            <a:spAutoFit/>
          </a:bodyPr>
          <a:lstStyle/>
          <a:p>
            <a:pPr algn="ctr">
              <a:spcBef>
                <a:spcPts val="500"/>
              </a:spcBef>
              <a:defRPr sz="300" b="1">
                <a:latin typeface="+mj-lt"/>
                <a:ea typeface="+mj-ea"/>
                <a:cs typeface="+mj-cs"/>
                <a:sym typeface="Helvetica"/>
              </a:defRPr>
            </a:pPr>
            <a:endParaRPr/>
          </a:p>
          <a:p>
            <a:pPr algn="ctr">
              <a:spcBef>
                <a:spcPts val="400"/>
              </a:spcBef>
              <a:defRPr sz="1100" b="1">
                <a:latin typeface="+mj-lt"/>
                <a:ea typeface="+mj-ea"/>
                <a:cs typeface="+mj-cs"/>
                <a:sym typeface="Helvetica"/>
              </a:defRPr>
            </a:pPr>
            <a:r>
              <a:t>ONGOING NEGATIVE PHYSICAL EFFECTS</a:t>
            </a:r>
          </a:p>
          <a:p>
            <a:pPr algn="ctr">
              <a:defRPr sz="1050" i="1">
                <a:latin typeface="Times New Roman"/>
                <a:ea typeface="Times New Roman"/>
                <a:cs typeface="Times New Roman"/>
                <a:sym typeface="Times New Roman"/>
              </a:defRPr>
            </a:pPr>
            <a:r>
              <a:t>physical deconditioning increases risk of injury </a:t>
            </a:r>
          </a:p>
          <a:p>
            <a:pPr algn="ctr">
              <a:defRPr sz="1050" i="1">
                <a:latin typeface="Times New Roman"/>
                <a:ea typeface="Times New Roman"/>
                <a:cs typeface="Times New Roman"/>
                <a:sym typeface="Times New Roman"/>
              </a:defRPr>
            </a:pPr>
            <a:r>
              <a:t>substance use affects sleep, causes rebound headaches </a:t>
            </a:r>
          </a:p>
        </p:txBody>
      </p:sp>
      <p:sp>
        <p:nvSpPr>
          <p:cNvPr id="1067" name="⬆︎⬇︎"/>
          <p:cNvSpPr txBox="1"/>
          <p:nvPr/>
        </p:nvSpPr>
        <p:spPr>
          <a:xfrm>
            <a:off x="5670962" y="4460099"/>
            <a:ext cx="510541" cy="29464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a:pPr>
            <a:r>
              <a:t>⬆︎</a:t>
            </a:r>
            <a:r>
              <a:rPr>
                <a:latin typeface="ヒラギノ明朝 ProN W3"/>
                <a:ea typeface="ヒラギノ明朝 ProN W3"/>
                <a:cs typeface="ヒラギノ明朝 ProN W3"/>
                <a:sym typeface="ヒラギノ明朝 ProN W3"/>
              </a:rPr>
              <a:t>⬇︎</a:t>
            </a:r>
          </a:p>
        </p:txBody>
      </p:sp>
      <p:sp>
        <p:nvSpPr>
          <p:cNvPr id="1068" name="⬆︎⬇︎"/>
          <p:cNvSpPr txBox="1"/>
          <p:nvPr/>
        </p:nvSpPr>
        <p:spPr>
          <a:xfrm>
            <a:off x="2966177" y="4434699"/>
            <a:ext cx="510541" cy="29464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1600"/>
            </a:pPr>
            <a:r>
              <a:t>⬆︎</a:t>
            </a:r>
            <a:r>
              <a:rPr>
                <a:latin typeface="ヒラギノ明朝 ProN W3"/>
                <a:ea typeface="ヒラギノ明朝 ProN W3"/>
                <a:cs typeface="ヒラギノ明朝 ProN W3"/>
                <a:sym typeface="ヒラギノ明朝 ProN W3"/>
              </a:rPr>
              <a:t>⬇︎</a:t>
            </a:r>
          </a:p>
        </p:txBody>
      </p:sp>
      <p:sp>
        <p:nvSpPr>
          <p:cNvPr id="1069" name="Text"/>
          <p:cNvSpPr txBox="1"/>
          <p:nvPr/>
        </p:nvSpPr>
        <p:spPr>
          <a:xfrm>
            <a:off x="4437305" y="3370579"/>
            <a:ext cx="523390" cy="370841"/>
          </a:xfrm>
          <a:prstGeom prst="rect">
            <a:avLst/>
          </a:prstGeom>
          <a:ln w="12700">
            <a:miter lim="400000"/>
          </a:ln>
        </p:spPr>
        <p:txBody>
          <a:bodyPr wrap="none" lIns="45719" rIns="45719">
            <a:spAutoFit/>
          </a:bodyPr>
          <a:lstStyle/>
          <a:p>
            <a:endParaRPr/>
          </a:p>
        </p:txBody>
      </p:sp>
      <p:sp>
        <p:nvSpPr>
          <p:cNvPr id="1072" name="Connection Line"/>
          <p:cNvSpPr/>
          <p:nvPr/>
        </p:nvSpPr>
        <p:spPr>
          <a:xfrm>
            <a:off x="7157556" y="4690602"/>
            <a:ext cx="1216611" cy="1473934"/>
          </a:xfrm>
          <a:custGeom>
            <a:avLst/>
            <a:gdLst/>
            <a:ahLst/>
            <a:cxnLst>
              <a:cxn ang="0">
                <a:pos x="wd2" y="hd2"/>
              </a:cxn>
              <a:cxn ang="5400000">
                <a:pos x="wd2" y="hd2"/>
              </a:cxn>
              <a:cxn ang="10800000">
                <a:pos x="wd2" y="hd2"/>
              </a:cxn>
              <a:cxn ang="16200000">
                <a:pos x="wd2" y="hd2"/>
              </a:cxn>
            </a:cxnLst>
            <a:rect l="0" t="0" r="r" b="b"/>
            <a:pathLst>
              <a:path w="21158" h="21600" extrusionOk="0">
                <a:moveTo>
                  <a:pt x="0" y="0"/>
                </a:moveTo>
                <a:cubicBezTo>
                  <a:pt x="14555" y="2348"/>
                  <a:pt x="21600" y="9548"/>
                  <a:pt x="21136" y="21600"/>
                </a:cubicBezTo>
              </a:path>
            </a:pathLst>
          </a:custGeom>
          <a:ln w="25400">
            <a:solidFill>
              <a:srgbClr val="000000"/>
            </a:solidFill>
            <a:headEnd type="triangle"/>
          </a:ln>
          <a:effectLst>
            <a:outerShdw blurRad="190500" dist="8455" dir="5400000" rotWithShape="0">
              <a:srgbClr val="000000"/>
            </a:outerShdw>
          </a:effectLst>
        </p:spPr>
        <p:txBody>
          <a:bodyPr/>
          <a:lstStyle/>
          <a:p>
            <a:endParaRPr/>
          </a:p>
        </p:txBody>
      </p:sp>
      <p:sp>
        <p:nvSpPr>
          <p:cNvPr id="1073" name="Connection Line"/>
          <p:cNvSpPr/>
          <p:nvPr/>
        </p:nvSpPr>
        <p:spPr>
          <a:xfrm>
            <a:off x="744433" y="4690602"/>
            <a:ext cx="1216611" cy="1473934"/>
          </a:xfrm>
          <a:custGeom>
            <a:avLst/>
            <a:gdLst/>
            <a:ahLst/>
            <a:cxnLst>
              <a:cxn ang="0">
                <a:pos x="wd2" y="hd2"/>
              </a:cxn>
              <a:cxn ang="5400000">
                <a:pos x="wd2" y="hd2"/>
              </a:cxn>
              <a:cxn ang="10800000">
                <a:pos x="wd2" y="hd2"/>
              </a:cxn>
              <a:cxn ang="16200000">
                <a:pos x="wd2" y="hd2"/>
              </a:cxn>
            </a:cxnLst>
            <a:rect l="0" t="0" r="r" b="b"/>
            <a:pathLst>
              <a:path w="21158" h="21600" extrusionOk="0">
                <a:moveTo>
                  <a:pt x="21158" y="0"/>
                </a:moveTo>
                <a:cubicBezTo>
                  <a:pt x="6603" y="2348"/>
                  <a:pt x="-442" y="9548"/>
                  <a:pt x="22" y="21600"/>
                </a:cubicBezTo>
              </a:path>
            </a:pathLst>
          </a:custGeom>
          <a:ln w="25400">
            <a:solidFill>
              <a:srgbClr val="000000"/>
            </a:solidFill>
            <a:headEnd type="triangle"/>
          </a:ln>
          <a:effectLst>
            <a:outerShdw blurRad="190500" dist="8455" dir="5400000" rotWithShape="0">
              <a:srgbClr val="000000"/>
            </a:outerShdw>
          </a:effectLst>
        </p:spPr>
        <p:txBody>
          <a:bodyPr/>
          <a:lstStyle/>
          <a:p>
            <a:endParaRPr/>
          </a:p>
        </p:txBody>
      </p:sp>
    </p:spTree>
    <p:extLst>
      <p:ext uri="{BB962C8B-B14F-4D97-AF65-F5344CB8AC3E}">
        <p14:creationId xmlns:p14="http://schemas.microsoft.com/office/powerpoint/2010/main" val="3726399815"/>
      </p:ext>
    </p:extLst>
  </p:cSld>
  <p:clrMapOvr>
    <a:masterClrMapping/>
  </p:clrMapOvr>
  <mc:AlternateContent xmlns:mc="http://schemas.openxmlformats.org/markup-compatibility/2006" xmlns:p14="http://schemas.microsoft.com/office/powerpoint/2010/main">
    <mc:Choice Requires="p14">
      <p:transition spd="med">
        <p:push/>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jpeg"/>
          <p:cNvPicPr>
            <a:picLocks noChangeAspect="1"/>
          </p:cNvPicPr>
          <p:nvPr/>
        </p:nvPicPr>
        <p:blipFill>
          <a:blip r:embed="rId3"/>
          <a:stretch>
            <a:fillRect/>
          </a:stretch>
        </p:blipFill>
        <p:spPr>
          <a:xfrm>
            <a:off x="-685800" y="0"/>
            <a:ext cx="10949805" cy="8172448"/>
          </a:xfrm>
          <a:prstGeom prst="rect">
            <a:avLst/>
          </a:prstGeom>
          <a:ln w="12700">
            <a:miter lim="400000"/>
          </a:ln>
        </p:spPr>
      </p:pic>
      <p:sp>
        <p:nvSpPr>
          <p:cNvPr id="4" name="TextBox 3"/>
          <p:cNvSpPr txBox="1"/>
          <p:nvPr/>
        </p:nvSpPr>
        <p:spPr>
          <a:xfrm flipH="1">
            <a:off x="2762250" y="1087095"/>
            <a:ext cx="4457700" cy="646331"/>
          </a:xfrm>
          <a:prstGeom prst="rect">
            <a:avLst/>
          </a:prstGeom>
          <a:noFill/>
        </p:spPr>
        <p:txBody>
          <a:bodyPr wrap="square" rtlCol="0">
            <a:spAutoFit/>
          </a:bodyPr>
          <a:lstStyle/>
          <a:p>
            <a:r>
              <a:rPr lang="en-US" sz="3600" b="1" dirty="0">
                <a:solidFill>
                  <a:schemeClr val="bg1"/>
                </a:solidFill>
              </a:rPr>
              <a:t>MINDFULNESS</a:t>
            </a:r>
          </a:p>
        </p:txBody>
      </p:sp>
      <p:sp>
        <p:nvSpPr>
          <p:cNvPr id="5" name="TextBox 4"/>
          <p:cNvSpPr txBox="1"/>
          <p:nvPr/>
        </p:nvSpPr>
        <p:spPr>
          <a:xfrm>
            <a:off x="1444362" y="2128956"/>
            <a:ext cx="9262298" cy="553998"/>
          </a:xfrm>
          <a:prstGeom prst="rect">
            <a:avLst/>
          </a:prstGeom>
          <a:noFill/>
        </p:spPr>
        <p:txBody>
          <a:bodyPr wrap="square" rtlCol="0">
            <a:spAutoFit/>
          </a:bodyPr>
          <a:lstStyle/>
          <a:p>
            <a:r>
              <a:rPr lang="en-US" sz="3000" b="1" dirty="0">
                <a:solidFill>
                  <a:schemeClr val="bg1"/>
                </a:solidFill>
              </a:rPr>
              <a:t>A WAY  OF  PAYING ATTENTION</a:t>
            </a:r>
          </a:p>
        </p:txBody>
      </p:sp>
      <p:sp>
        <p:nvSpPr>
          <p:cNvPr id="6" name="TextBox 5"/>
          <p:cNvSpPr txBox="1"/>
          <p:nvPr/>
        </p:nvSpPr>
        <p:spPr>
          <a:xfrm>
            <a:off x="2362200" y="2982047"/>
            <a:ext cx="4116806" cy="553998"/>
          </a:xfrm>
          <a:prstGeom prst="rect">
            <a:avLst/>
          </a:prstGeom>
          <a:noFill/>
        </p:spPr>
        <p:txBody>
          <a:bodyPr wrap="square" rtlCol="0">
            <a:spAutoFit/>
          </a:bodyPr>
          <a:lstStyle/>
          <a:p>
            <a:r>
              <a:rPr lang="en-US" sz="3000" b="1" dirty="0">
                <a:solidFill>
                  <a:schemeClr val="bg1"/>
                </a:solidFill>
              </a:rPr>
              <a:t>  ON PURPOSE</a:t>
            </a:r>
          </a:p>
        </p:txBody>
      </p:sp>
      <p:sp>
        <p:nvSpPr>
          <p:cNvPr id="7" name="TextBox 6"/>
          <p:cNvSpPr txBox="1"/>
          <p:nvPr/>
        </p:nvSpPr>
        <p:spPr>
          <a:xfrm>
            <a:off x="1371600" y="3903577"/>
            <a:ext cx="7181134" cy="1015663"/>
          </a:xfrm>
          <a:prstGeom prst="rect">
            <a:avLst/>
          </a:prstGeom>
          <a:noFill/>
        </p:spPr>
        <p:txBody>
          <a:bodyPr wrap="square" rtlCol="0">
            <a:spAutoFit/>
          </a:bodyPr>
          <a:lstStyle/>
          <a:p>
            <a:r>
              <a:rPr lang="en-US" sz="3000" b="1" dirty="0">
                <a:solidFill>
                  <a:schemeClr val="bg1"/>
                </a:solidFill>
              </a:rPr>
              <a:t>    TO THE PRESENT MOMENT</a:t>
            </a:r>
          </a:p>
          <a:p>
            <a:endParaRPr lang="en-US" sz="3000" b="1" dirty="0">
              <a:solidFill>
                <a:schemeClr val="bg1"/>
              </a:solidFill>
            </a:endParaRPr>
          </a:p>
        </p:txBody>
      </p:sp>
      <p:sp>
        <p:nvSpPr>
          <p:cNvPr id="8" name="TextBox 7"/>
          <p:cNvSpPr txBox="1"/>
          <p:nvPr/>
        </p:nvSpPr>
        <p:spPr>
          <a:xfrm>
            <a:off x="-685800" y="4910523"/>
            <a:ext cx="10210800" cy="1015663"/>
          </a:xfrm>
          <a:prstGeom prst="rect">
            <a:avLst/>
          </a:prstGeom>
          <a:noFill/>
        </p:spPr>
        <p:txBody>
          <a:bodyPr wrap="square" rtlCol="0">
            <a:spAutoFit/>
          </a:bodyPr>
          <a:lstStyle/>
          <a:p>
            <a:pPr algn="ctr"/>
            <a:r>
              <a:rPr lang="en-US" sz="3000" b="1" dirty="0">
                <a:solidFill>
                  <a:schemeClr val="bg1"/>
                </a:solidFill>
              </a:rPr>
              <a:t>with  KINDNESS  and ACCEPTANCE  </a:t>
            </a:r>
          </a:p>
          <a:p>
            <a:pPr algn="ctr"/>
            <a:r>
              <a:rPr lang="en-US" sz="3000" b="1" dirty="0">
                <a:solidFill>
                  <a:schemeClr val="bg1"/>
                </a:solidFill>
              </a:rPr>
              <a:t> 				</a:t>
            </a:r>
            <a:r>
              <a:rPr lang="en-US" sz="2000" dirty="0">
                <a:solidFill>
                  <a:schemeClr val="bg1"/>
                </a:solidFill>
              </a:rPr>
              <a:t>Jon Kabat-Zinn</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3311922371"/>
      </p:ext>
    </p:extLst>
  </p:cSld>
  <p:clrMapOvr>
    <a:masterClrMapping/>
  </p:clrMapOvr>
  <mc:AlternateContent xmlns:mc="http://schemas.openxmlformats.org/markup-compatibility/2006" xmlns:p14="http://schemas.microsoft.com/office/powerpoint/2010/main">
    <mc:Choice Requires="p14">
      <p:transition spd="slow" p14:dur="1400" advTm="28905">
        <p14:ripple/>
      </p:transition>
    </mc:Choice>
    <mc:Fallback xmlns="">
      <p:transition spd="slow" advTm="2890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2834" y="1021316"/>
            <a:ext cx="5871366" cy="5150884"/>
          </a:xfrm>
          <a:prstGeom prst="rect">
            <a:avLst/>
          </a:prstGeom>
        </p:spPr>
      </p:pic>
      <p:sp>
        <p:nvSpPr>
          <p:cNvPr id="589" name="Shape 589"/>
          <p:cNvSpPr/>
          <p:nvPr/>
        </p:nvSpPr>
        <p:spPr>
          <a:xfrm flipH="1">
            <a:off x="3423378" y="1633035"/>
            <a:ext cx="3931834" cy="1392689"/>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385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S</a:t>
            </a:r>
            <a:r>
              <a:rPr sz="2321" dirty="0">
                <a:solidFill>
                  <a:srgbClr val="000000"/>
                </a:solidFill>
                <a:latin typeface="News Gothic MT"/>
                <a:ea typeface="News Gothic MT"/>
                <a:cs typeface="News Gothic MT"/>
                <a:sym typeface="News Gothic MT"/>
              </a:rPr>
              <a:t>top</a:t>
            </a:r>
          </a:p>
        </p:txBody>
      </p:sp>
      <p:sp>
        <p:nvSpPr>
          <p:cNvPr id="590" name="Shape 590"/>
          <p:cNvSpPr/>
          <p:nvPr/>
        </p:nvSpPr>
        <p:spPr>
          <a:xfrm>
            <a:off x="3423379" y="2294706"/>
            <a:ext cx="5401382" cy="1477328"/>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T</a:t>
            </a:r>
            <a:r>
              <a:rPr sz="2321" dirty="0">
                <a:solidFill>
                  <a:srgbClr val="000000"/>
                </a:solidFill>
                <a:latin typeface="News Gothic MT"/>
                <a:ea typeface="News Gothic MT"/>
                <a:cs typeface="News Gothic MT"/>
                <a:sym typeface="News Gothic MT"/>
              </a:rPr>
              <a:t>ake a breath</a:t>
            </a:r>
          </a:p>
        </p:txBody>
      </p:sp>
      <p:sp>
        <p:nvSpPr>
          <p:cNvPr id="591" name="Shape 591"/>
          <p:cNvSpPr/>
          <p:nvPr/>
        </p:nvSpPr>
        <p:spPr>
          <a:xfrm>
            <a:off x="3423379" y="2979974"/>
            <a:ext cx="5322683" cy="1477328"/>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O</a:t>
            </a:r>
            <a:r>
              <a:rPr sz="2321" dirty="0">
                <a:solidFill>
                  <a:srgbClr val="000000"/>
                </a:solidFill>
                <a:latin typeface="News Gothic MT"/>
                <a:ea typeface="News Gothic MT"/>
                <a:cs typeface="News Gothic MT"/>
                <a:sym typeface="News Gothic MT"/>
              </a:rPr>
              <a:t>pen</a:t>
            </a:r>
            <a:r>
              <a:rPr lang="en-US" sz="2321" dirty="0">
                <a:solidFill>
                  <a:srgbClr val="000000"/>
                </a:solidFill>
                <a:latin typeface="News Gothic MT"/>
                <a:ea typeface="News Gothic MT"/>
                <a:cs typeface="News Gothic MT"/>
                <a:sym typeface="News Gothic MT"/>
              </a:rPr>
              <a:t>,</a:t>
            </a:r>
            <a:r>
              <a:rPr sz="2321" dirty="0">
                <a:solidFill>
                  <a:srgbClr val="000000"/>
                </a:solidFill>
                <a:latin typeface="News Gothic MT"/>
                <a:ea typeface="News Gothic MT"/>
                <a:cs typeface="News Gothic MT"/>
                <a:sym typeface="News Gothic MT"/>
              </a:rPr>
              <a:t> observe</a:t>
            </a:r>
          </a:p>
        </p:txBody>
      </p:sp>
      <p:sp>
        <p:nvSpPr>
          <p:cNvPr id="592" name="Shape 592"/>
          <p:cNvSpPr/>
          <p:nvPr/>
        </p:nvSpPr>
        <p:spPr>
          <a:xfrm flipH="1">
            <a:off x="3423379" y="3641646"/>
            <a:ext cx="5788316" cy="1561966"/>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4400" b="1" dirty="0">
                <a:solidFill>
                  <a:srgbClr val="000000"/>
                </a:solidFill>
                <a:latin typeface="Helvetica"/>
                <a:ea typeface="Helvetica"/>
                <a:cs typeface="Helvetica"/>
                <a:sym typeface="Helvetica"/>
              </a:rPr>
              <a:t>P</a:t>
            </a:r>
            <a:r>
              <a:rPr sz="2321" dirty="0">
                <a:solidFill>
                  <a:srgbClr val="000000"/>
                </a:solidFill>
                <a:latin typeface="News Gothic MT"/>
                <a:ea typeface="News Gothic MT"/>
                <a:cs typeface="News Gothic MT"/>
                <a:sym typeface="News Gothic MT"/>
              </a:rPr>
              <a:t>roceed</a:t>
            </a:r>
          </a:p>
        </p:txBody>
      </p:sp>
    </p:spTree>
    <p:extLst>
      <p:ext uri="{BB962C8B-B14F-4D97-AF65-F5344CB8AC3E}">
        <p14:creationId xmlns:p14="http://schemas.microsoft.com/office/powerpoint/2010/main" val="31755452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89"/>
                                        </p:tgtEl>
                                        <p:attrNameLst>
                                          <p:attrName>style.visibility</p:attrName>
                                        </p:attrNameLst>
                                      </p:cBhvr>
                                      <p:to>
                                        <p:strVal val="visible"/>
                                      </p:to>
                                    </p:set>
                                    <p:anim calcmode="lin" valueType="num">
                                      <p:cBhvr>
                                        <p:cTn id="7" dur="750" fill="hold"/>
                                        <p:tgtEl>
                                          <p:spTgt spid="589"/>
                                        </p:tgtEl>
                                        <p:attrNameLst>
                                          <p:attrName>ppt_w</p:attrName>
                                        </p:attrNameLst>
                                      </p:cBhvr>
                                      <p:tavLst>
                                        <p:tav tm="0">
                                          <p:val>
                                            <p:fltVal val="0"/>
                                          </p:val>
                                        </p:tav>
                                        <p:tav tm="100000">
                                          <p:val>
                                            <p:strVal val="#ppt_w"/>
                                          </p:val>
                                        </p:tav>
                                      </p:tavLst>
                                    </p:anim>
                                    <p:anim calcmode="lin" valueType="num">
                                      <p:cBhvr>
                                        <p:cTn id="8" dur="750" fill="hold"/>
                                        <p:tgtEl>
                                          <p:spTgt spid="5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590"/>
                                        </p:tgtEl>
                                        <p:attrNameLst>
                                          <p:attrName>style.visibility</p:attrName>
                                        </p:attrNameLst>
                                      </p:cBhvr>
                                      <p:to>
                                        <p:strVal val="visible"/>
                                      </p:to>
                                    </p:set>
                                    <p:anim calcmode="lin" valueType="num">
                                      <p:cBhvr>
                                        <p:cTn id="13" dur="750" fill="hold"/>
                                        <p:tgtEl>
                                          <p:spTgt spid="590"/>
                                        </p:tgtEl>
                                        <p:attrNameLst>
                                          <p:attrName>ppt_w</p:attrName>
                                        </p:attrNameLst>
                                      </p:cBhvr>
                                      <p:tavLst>
                                        <p:tav tm="0">
                                          <p:val>
                                            <p:fltVal val="0"/>
                                          </p:val>
                                        </p:tav>
                                        <p:tav tm="100000">
                                          <p:val>
                                            <p:strVal val="#ppt_w"/>
                                          </p:val>
                                        </p:tav>
                                      </p:tavLst>
                                    </p:anim>
                                    <p:anim calcmode="lin" valueType="num">
                                      <p:cBhvr>
                                        <p:cTn id="14" dur="750" fill="hold"/>
                                        <p:tgtEl>
                                          <p:spTgt spid="5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591"/>
                                        </p:tgtEl>
                                        <p:attrNameLst>
                                          <p:attrName>style.visibility</p:attrName>
                                        </p:attrNameLst>
                                      </p:cBhvr>
                                      <p:to>
                                        <p:strVal val="visible"/>
                                      </p:to>
                                    </p:set>
                                    <p:anim calcmode="lin" valueType="num">
                                      <p:cBhvr>
                                        <p:cTn id="19" dur="750" fill="hold"/>
                                        <p:tgtEl>
                                          <p:spTgt spid="591"/>
                                        </p:tgtEl>
                                        <p:attrNameLst>
                                          <p:attrName>ppt_w</p:attrName>
                                        </p:attrNameLst>
                                      </p:cBhvr>
                                      <p:tavLst>
                                        <p:tav tm="0">
                                          <p:val>
                                            <p:fltVal val="0"/>
                                          </p:val>
                                        </p:tav>
                                        <p:tav tm="100000">
                                          <p:val>
                                            <p:strVal val="#ppt_w"/>
                                          </p:val>
                                        </p:tav>
                                      </p:tavLst>
                                    </p:anim>
                                    <p:anim calcmode="lin" valueType="num">
                                      <p:cBhvr>
                                        <p:cTn id="20" dur="750" fill="hold"/>
                                        <p:tgtEl>
                                          <p:spTgt spid="59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592"/>
                                        </p:tgtEl>
                                        <p:attrNameLst>
                                          <p:attrName>style.visibility</p:attrName>
                                        </p:attrNameLst>
                                      </p:cBhvr>
                                      <p:to>
                                        <p:strVal val="visible"/>
                                      </p:to>
                                    </p:set>
                                    <p:anim calcmode="lin" valueType="num">
                                      <p:cBhvr>
                                        <p:cTn id="25" dur="750" fill="hold"/>
                                        <p:tgtEl>
                                          <p:spTgt spid="592"/>
                                        </p:tgtEl>
                                        <p:attrNameLst>
                                          <p:attrName>ppt_w</p:attrName>
                                        </p:attrNameLst>
                                      </p:cBhvr>
                                      <p:tavLst>
                                        <p:tav tm="0">
                                          <p:val>
                                            <p:fltVal val="0"/>
                                          </p:val>
                                        </p:tav>
                                        <p:tav tm="100000">
                                          <p:val>
                                            <p:strVal val="#ppt_w"/>
                                          </p:val>
                                        </p:tav>
                                      </p:tavLst>
                                    </p:anim>
                                    <p:anim calcmode="lin" valueType="num">
                                      <p:cBhvr>
                                        <p:cTn id="26" dur="750" fill="hold"/>
                                        <p:tgtEl>
                                          <p:spTgt spid="5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advAuto="0"/>
      <p:bldP spid="590" grpId="0" animBg="1" advAuto="0"/>
      <p:bldP spid="591" grpId="0" animBg="1" advAuto="0"/>
      <p:bldP spid="59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Moving"/>
          <p:cNvSpPr txBox="1"/>
          <p:nvPr/>
        </p:nvSpPr>
        <p:spPr>
          <a:xfrm>
            <a:off x="9484169" y="677820"/>
            <a:ext cx="349782" cy="180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600"/>
            </a:lvl1pPr>
          </a:lstStyle>
          <a:p>
            <a:r>
              <a:t>Moving</a:t>
            </a:r>
          </a:p>
        </p:txBody>
      </p:sp>
      <p:grpSp>
        <p:nvGrpSpPr>
          <p:cNvPr id="1871" name="Group"/>
          <p:cNvGrpSpPr/>
          <p:nvPr/>
        </p:nvGrpSpPr>
        <p:grpSpPr>
          <a:xfrm>
            <a:off x="7924799" y="5715000"/>
            <a:ext cx="1095515" cy="923646"/>
            <a:chOff x="0" y="0"/>
            <a:chExt cx="1235214" cy="1177645"/>
          </a:xfrm>
        </p:grpSpPr>
        <p:grpSp>
          <p:nvGrpSpPr>
            <p:cNvPr id="1864" name="Group"/>
            <p:cNvGrpSpPr/>
            <p:nvPr/>
          </p:nvGrpSpPr>
          <p:grpSpPr>
            <a:xfrm>
              <a:off x="-1" y="-1"/>
              <a:ext cx="1235216" cy="1177647"/>
              <a:chOff x="0" y="0"/>
              <a:chExt cx="1235214" cy="1177645"/>
            </a:xfrm>
          </p:grpSpPr>
          <p:sp>
            <p:nvSpPr>
              <p:cNvPr id="1858" name="Triangle"/>
              <p:cNvSpPr/>
              <p:nvPr/>
            </p:nvSpPr>
            <p:spPr>
              <a:xfrm rot="15120000" flipH="1">
                <a:off x="856835" y="273116"/>
                <a:ext cx="274181" cy="41832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flip="none" rotWithShape="1">
                <a:gsLst>
                  <a:gs pos="0">
                    <a:schemeClr val="accent2">
                      <a:lumOff val="-10000"/>
                    </a:schemeClr>
                  </a:gs>
                  <a:gs pos="100000">
                    <a:schemeClr val="accent2">
                      <a:lumOff val="25000"/>
                    </a:schemeClr>
                  </a:gs>
                </a:gsLst>
                <a:lin ang="18900000" scaled="0"/>
              </a:gradFill>
              <a:ln w="1270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1859" name="Triangle"/>
              <p:cNvSpPr/>
              <p:nvPr/>
            </p:nvSpPr>
            <p:spPr>
              <a:xfrm rot="10800000" flipH="1">
                <a:off x="480744" y="-1"/>
                <a:ext cx="274181" cy="41832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flip="none" rotWithShape="1">
                <a:gsLst>
                  <a:gs pos="0">
                    <a:schemeClr val="accent1">
                      <a:satOff val="-6013"/>
                      <a:lumOff val="-10509"/>
                    </a:schemeClr>
                  </a:gs>
                  <a:gs pos="100000">
                    <a:schemeClr val="accent1">
                      <a:lumOff val="23725"/>
                    </a:schemeClr>
                  </a:gs>
                </a:gsLst>
                <a:lin ang="18900000" scaled="0"/>
              </a:gradFill>
              <a:ln w="12700" cap="flat">
                <a:solidFill>
                  <a:srgbClr val="69D212"/>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1860" name="Triangle"/>
              <p:cNvSpPr/>
              <p:nvPr/>
            </p:nvSpPr>
            <p:spPr>
              <a:xfrm rot="6480000" flipH="1">
                <a:off x="104199" y="273116"/>
                <a:ext cx="274181" cy="41832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flip="none" rotWithShape="1">
                <a:gsLst>
                  <a:gs pos="0">
                    <a:schemeClr val="accent4">
                      <a:lumOff val="-8627"/>
                    </a:schemeClr>
                  </a:gs>
                  <a:gs pos="100000">
                    <a:schemeClr val="accent4">
                      <a:satOff val="-24137"/>
                      <a:lumOff val="28431"/>
                    </a:schemeClr>
                  </a:gs>
                </a:gsLst>
                <a:lin ang="18900000" scaled="0"/>
              </a:gradFill>
              <a:ln w="12700" cap="flat">
                <a:solidFill>
                  <a:srgbClr val="0093BB"/>
                </a:solidFill>
                <a:prstDash val="solid"/>
                <a:round/>
              </a:ln>
              <a:effectLst/>
            </p:spPr>
            <p:txBody>
              <a:bodyPr wrap="square" lIns="45719" tIns="45719" rIns="45719" bIns="45719" numCol="1" anchor="ctr">
                <a:noAutofit/>
              </a:bodyPr>
              <a:lstStyle/>
              <a:p>
                <a:endParaRPr/>
              </a:p>
            </p:txBody>
          </p:sp>
          <p:sp>
            <p:nvSpPr>
              <p:cNvPr id="1861" name="Triangle"/>
              <p:cNvSpPr/>
              <p:nvPr/>
            </p:nvSpPr>
            <p:spPr>
              <a:xfrm rot="2160000" flipH="1">
                <a:off x="244962" y="718685"/>
                <a:ext cx="274181" cy="41832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flip="none" rotWithShape="1">
                <a:gsLst>
                  <a:gs pos="0">
                    <a:schemeClr val="accent5">
                      <a:satOff val="-16605"/>
                      <a:lumOff val="-12352"/>
                    </a:schemeClr>
                  </a:gs>
                  <a:gs pos="100000">
                    <a:schemeClr val="accent5">
                      <a:lumOff val="19117"/>
                    </a:schemeClr>
                  </a:gs>
                </a:gsLst>
                <a:lin ang="18900000" scaled="0"/>
              </a:gradFill>
              <a:ln w="25400" cap="flat">
                <a:solidFill>
                  <a:srgbClr val="000000"/>
                </a:solidFill>
                <a:prstDash val="solid"/>
                <a:round/>
              </a:ln>
              <a:effectLst/>
            </p:spPr>
            <p:txBody>
              <a:bodyPr wrap="square" lIns="45719" tIns="45719" rIns="45719" bIns="45719" numCol="1" anchor="ctr">
                <a:noAutofit/>
              </a:bodyPr>
              <a:lstStyle/>
              <a:p>
                <a:endParaRPr/>
              </a:p>
            </p:txBody>
          </p:sp>
          <p:sp>
            <p:nvSpPr>
              <p:cNvPr id="1862" name="Triangle"/>
              <p:cNvSpPr/>
              <p:nvPr/>
            </p:nvSpPr>
            <p:spPr>
              <a:xfrm rot="19440000" flipH="1">
                <a:off x="711772" y="718685"/>
                <a:ext cx="274180" cy="41832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flip="none" rotWithShape="1">
                <a:gsLst>
                  <a:gs pos="0">
                    <a:schemeClr val="accent3">
                      <a:satOff val="-6762"/>
                      <a:lumOff val="-10352"/>
                    </a:schemeClr>
                  </a:gs>
                  <a:gs pos="100000">
                    <a:schemeClr val="accent3">
                      <a:lumOff val="24117"/>
                    </a:schemeClr>
                  </a:gs>
                </a:gsLst>
                <a:lin ang="18900000" scaled="0"/>
              </a:gradFill>
              <a:ln w="25400" cap="flat">
                <a:solidFill>
                  <a:srgbClr val="000000"/>
                </a:solidFill>
                <a:prstDash val="solid"/>
                <a:round/>
              </a:ln>
              <a:effectLst/>
            </p:spPr>
            <p:txBody>
              <a:bodyPr wrap="square" lIns="45719" tIns="45719" rIns="45719" bIns="45719" numCol="1" anchor="ctr">
                <a:noAutofit/>
              </a:bodyPr>
              <a:lstStyle/>
              <a:p>
                <a:endParaRPr/>
              </a:p>
            </p:txBody>
          </p:sp>
          <p:sp>
            <p:nvSpPr>
              <p:cNvPr id="1863" name="Circle"/>
              <p:cNvSpPr/>
              <p:nvPr/>
            </p:nvSpPr>
            <p:spPr>
              <a:xfrm>
                <a:off x="381700" y="370732"/>
                <a:ext cx="467862" cy="467862"/>
              </a:xfrm>
              <a:prstGeom prst="ellipse">
                <a:avLst/>
              </a:prstGeom>
              <a:solidFill>
                <a:srgbClr val="E6B8BF">
                  <a:alpha val="79415"/>
                </a:srgbClr>
              </a:solidFill>
              <a:ln w="12700" cap="flat">
                <a:noFill/>
                <a:miter lim="400000"/>
              </a:ln>
              <a:effectLst/>
            </p:spPr>
            <p:txBody>
              <a:bodyPr wrap="square" lIns="45719" tIns="45719" rIns="45719" bIns="45719" numCol="1" anchor="ctr">
                <a:noAutofit/>
              </a:bodyPr>
              <a:lstStyle/>
              <a:p>
                <a:endParaRPr dirty="0"/>
              </a:p>
            </p:txBody>
          </p:sp>
        </p:grpSp>
        <p:sp>
          <p:nvSpPr>
            <p:cNvPr id="1865" name="Enjoying"/>
            <p:cNvSpPr txBox="1"/>
            <p:nvPr/>
          </p:nvSpPr>
          <p:spPr>
            <a:xfrm>
              <a:off x="666677" y="774036"/>
              <a:ext cx="247243" cy="142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300" spc="-3"/>
              </a:lvl1pPr>
            </a:lstStyle>
            <a:p>
              <a:r>
                <a:t>Enjoying</a:t>
              </a:r>
            </a:p>
          </p:txBody>
        </p:sp>
        <p:sp>
          <p:nvSpPr>
            <p:cNvPr id="1866" name="Re-thinking"/>
            <p:cNvSpPr txBox="1"/>
            <p:nvPr/>
          </p:nvSpPr>
          <p:spPr>
            <a:xfrm>
              <a:off x="318684" y="774036"/>
              <a:ext cx="292664" cy="142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300" spc="-3"/>
              </a:lvl1pPr>
            </a:lstStyle>
            <a:p>
              <a:r>
                <a:t>Re-thinking</a:t>
              </a:r>
            </a:p>
          </p:txBody>
        </p:sp>
        <p:sp>
          <p:nvSpPr>
            <p:cNvPr id="1867" name="Noticing"/>
            <p:cNvSpPr txBox="1"/>
            <p:nvPr/>
          </p:nvSpPr>
          <p:spPr>
            <a:xfrm>
              <a:off x="473772" y="511352"/>
              <a:ext cx="241788" cy="142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300"/>
              </a:lvl1pPr>
            </a:lstStyle>
            <a:p>
              <a:r>
                <a:rPr dirty="0"/>
                <a:t>Noticing</a:t>
              </a:r>
            </a:p>
          </p:txBody>
        </p:sp>
        <p:sp>
          <p:nvSpPr>
            <p:cNvPr id="1868" name="Relating"/>
            <p:cNvSpPr txBox="1"/>
            <p:nvPr/>
          </p:nvSpPr>
          <p:spPr>
            <a:xfrm>
              <a:off x="175326" y="400396"/>
              <a:ext cx="243928" cy="142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300"/>
              </a:lvl1pPr>
            </a:lstStyle>
            <a:p>
              <a:r>
                <a:t>Relating</a:t>
              </a:r>
            </a:p>
          </p:txBody>
        </p:sp>
        <p:sp>
          <p:nvSpPr>
            <p:cNvPr id="1869" name="Focusing"/>
            <p:cNvSpPr txBox="1"/>
            <p:nvPr/>
          </p:nvSpPr>
          <p:spPr>
            <a:xfrm>
              <a:off x="500574" y="235969"/>
              <a:ext cx="258736" cy="142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300"/>
              </a:lvl1pPr>
            </a:lstStyle>
            <a:p>
              <a:r>
                <a:t>Focusing</a:t>
              </a:r>
            </a:p>
          </p:txBody>
        </p:sp>
        <p:sp>
          <p:nvSpPr>
            <p:cNvPr id="1870" name="Moving"/>
            <p:cNvSpPr txBox="1"/>
            <p:nvPr/>
          </p:nvSpPr>
          <p:spPr>
            <a:xfrm>
              <a:off x="822531" y="400396"/>
              <a:ext cx="226961" cy="142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300"/>
              </a:lvl1pPr>
            </a:lstStyle>
            <a:p>
              <a:r>
                <a:t>Moving</a:t>
              </a:r>
            </a:p>
          </p:txBody>
        </p:sp>
      </p:grpSp>
      <p:grpSp>
        <p:nvGrpSpPr>
          <p:cNvPr id="1874" name="Group"/>
          <p:cNvGrpSpPr/>
          <p:nvPr/>
        </p:nvGrpSpPr>
        <p:grpSpPr>
          <a:xfrm>
            <a:off x="-253681" y="229297"/>
            <a:ext cx="2695855" cy="2879671"/>
            <a:chOff x="0" y="0"/>
            <a:chExt cx="2695854" cy="2879669"/>
          </a:xfrm>
        </p:grpSpPr>
        <p:sp>
          <p:nvSpPr>
            <p:cNvPr id="1872" name="Triangle"/>
            <p:cNvSpPr/>
            <p:nvPr/>
          </p:nvSpPr>
          <p:spPr>
            <a:xfrm rot="2160000" flipH="1">
              <a:off x="557736" y="234208"/>
              <a:ext cx="1580383" cy="24112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gradFill flip="none" rotWithShape="1">
              <a:gsLst>
                <a:gs pos="0">
                  <a:schemeClr val="accent5">
                    <a:satOff val="-16605"/>
                    <a:lumOff val="-12352"/>
                  </a:schemeClr>
                </a:gs>
                <a:gs pos="100000">
                  <a:schemeClr val="accent5">
                    <a:lumOff val="19117"/>
                  </a:schemeClr>
                </a:gs>
              </a:gsLst>
              <a:lin ang="18900000" scaled="0"/>
            </a:gradFill>
            <a:ln w="25400" cap="flat">
              <a:solidFill>
                <a:srgbClr val="000000"/>
              </a:solidFill>
              <a:prstDash val="solid"/>
              <a:round/>
            </a:ln>
            <a:effectLst/>
          </p:spPr>
          <p:txBody>
            <a:bodyPr wrap="square" lIns="45719" tIns="45719" rIns="45719" bIns="45719" numCol="1" anchor="ctr">
              <a:noAutofit/>
            </a:bodyPr>
            <a:lstStyle/>
            <a:p>
              <a:endParaRPr/>
            </a:p>
          </p:txBody>
        </p:sp>
        <p:sp>
          <p:nvSpPr>
            <p:cNvPr id="1873" name="Re-thinking"/>
            <p:cNvSpPr txBox="1"/>
            <p:nvPr/>
          </p:nvSpPr>
          <p:spPr>
            <a:xfrm>
              <a:off x="1119066" y="835293"/>
              <a:ext cx="1260424"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r>
                <a:t>Re-thinking</a:t>
              </a:r>
            </a:p>
          </p:txBody>
        </p:sp>
      </p:grpSp>
      <p:sp>
        <p:nvSpPr>
          <p:cNvPr id="1875" name="Identifying Types of Dysfunctional Thoughts…"/>
          <p:cNvSpPr txBox="1"/>
          <p:nvPr/>
        </p:nvSpPr>
        <p:spPr>
          <a:xfrm>
            <a:off x="1902321" y="1690352"/>
            <a:ext cx="5339357" cy="4299937"/>
          </a:xfrm>
          <a:prstGeom prst="rect">
            <a:avLst/>
          </a:prstGeom>
          <a:ln w="12700">
            <a:miter lim="400000"/>
          </a:ln>
          <a:extLst>
            <a:ext uri="{C572A759-6A51-4108-AA02-DFA0A04FC94B}">
              <ma14:wrappingTextBoxFlag xmlns="" xmlns:ma14="http://schemas.microsoft.com/office/mac/drawingml/2011/main" val="1"/>
            </a:ext>
          </a:extLst>
        </p:spPr>
        <p:txBody>
          <a:bodyPr wrap="none" lIns="35718" tIns="35718" rIns="35718" bIns="35718">
            <a:normAutofit lnSpcReduction="10000"/>
          </a:bodyPr>
          <a:lstStyle/>
          <a:p>
            <a:pPr marL="282863" indent="-282863" defTabSz="410765">
              <a:lnSpc>
                <a:spcPct val="140000"/>
              </a:lnSpc>
              <a:buSzPct val="145000"/>
              <a:buChar char="•"/>
              <a:defRPr sz="1400" b="1">
                <a:latin typeface="Helvetica Neue"/>
                <a:ea typeface="Helvetica Neue"/>
                <a:cs typeface="Helvetica Neue"/>
                <a:sym typeface="Helvetica Neue"/>
              </a:defRPr>
            </a:pPr>
            <a:r>
              <a:rPr dirty="0"/>
              <a:t>Identifying Types of Dysfunctional Thoughts</a:t>
            </a:r>
          </a:p>
          <a:p>
            <a:pPr marL="638968" lvl="1" indent="-194468" defTabSz="410765">
              <a:lnSpc>
                <a:spcPct val="140000"/>
              </a:lnSpc>
              <a:buSzPct val="145000"/>
              <a:buChar char="•"/>
              <a:defRPr sz="1400">
                <a:latin typeface="Helvetica Neue"/>
                <a:ea typeface="Helvetica Neue"/>
                <a:cs typeface="Helvetica Neue"/>
                <a:sym typeface="Helvetica Neue"/>
              </a:defRPr>
            </a:pPr>
            <a:r>
              <a:rPr dirty="0"/>
              <a:t>Catastrophizing: “I can’t handle this”</a:t>
            </a:r>
          </a:p>
          <a:p>
            <a:pPr marL="638968" lvl="1" indent="-194468" defTabSz="410765">
              <a:lnSpc>
                <a:spcPct val="140000"/>
              </a:lnSpc>
              <a:buSzPct val="145000"/>
              <a:buChar char="•"/>
              <a:defRPr sz="1400">
                <a:latin typeface="Helvetica Neue"/>
                <a:ea typeface="Helvetica Neue"/>
                <a:cs typeface="Helvetica Neue"/>
                <a:sym typeface="Helvetica Neue"/>
              </a:defRPr>
            </a:pPr>
            <a:r>
              <a:rPr dirty="0"/>
              <a:t>All-or-Nothing: “Today’s going to be a bad day”</a:t>
            </a:r>
          </a:p>
          <a:p>
            <a:pPr marL="638968" lvl="1" indent="-194468" defTabSz="410765">
              <a:lnSpc>
                <a:spcPct val="140000"/>
              </a:lnSpc>
              <a:buSzPct val="145000"/>
              <a:buChar char="•"/>
              <a:defRPr sz="1400">
                <a:latin typeface="Helvetica Neue"/>
                <a:ea typeface="Helvetica Neue"/>
                <a:cs typeface="Helvetica Neue"/>
                <a:sym typeface="Helvetica Neue"/>
              </a:defRPr>
            </a:pPr>
            <a:r>
              <a:rPr dirty="0"/>
              <a:t>Overgeneralizing: “I’m always in pain”</a:t>
            </a:r>
          </a:p>
          <a:p>
            <a:pPr marL="282863" indent="-282863" defTabSz="410765">
              <a:lnSpc>
                <a:spcPct val="140000"/>
              </a:lnSpc>
              <a:spcBef>
                <a:spcPts val="1200"/>
              </a:spcBef>
              <a:buSzPct val="145000"/>
              <a:buChar char="•"/>
              <a:defRPr sz="1400" b="1">
                <a:latin typeface="Helvetica Neue"/>
                <a:ea typeface="Helvetica Neue"/>
                <a:cs typeface="Helvetica Neue"/>
                <a:sym typeface="Helvetica Neue"/>
              </a:defRPr>
            </a:pPr>
            <a:r>
              <a:rPr dirty="0"/>
              <a:t>Using Thought Record to Counter Dysfunctional Thoughts</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Identifying distortions</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Reminding of the truth</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Talking back, stepping aside</a:t>
            </a:r>
          </a:p>
          <a:p>
            <a:pPr marL="282863" indent="-282863" defTabSz="410765">
              <a:lnSpc>
                <a:spcPct val="140000"/>
              </a:lnSpc>
              <a:spcBef>
                <a:spcPts val="1200"/>
              </a:spcBef>
              <a:buSzPct val="145000"/>
              <a:buChar char="•"/>
              <a:defRPr sz="1400" b="1">
                <a:latin typeface="Helvetica Neue"/>
                <a:ea typeface="Helvetica Neue"/>
                <a:cs typeface="Helvetica Neue"/>
                <a:sym typeface="Helvetica Neue"/>
              </a:defRPr>
            </a:pPr>
            <a:r>
              <a:rPr dirty="0"/>
              <a:t>Separating Pain from Distress</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Find examples of high distress/low pain and vice versa</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Rate pain and distress separately in daily pain record</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Practice decreasing distress to increase pain tolerance</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Practice increasing pain tolerance to decrease distress</a:t>
            </a:r>
          </a:p>
          <a:p>
            <a:pPr marL="727363" lvl="1" indent="-282863" defTabSz="410765">
              <a:lnSpc>
                <a:spcPct val="140000"/>
              </a:lnSpc>
              <a:buSzPct val="145000"/>
              <a:buChar char="•"/>
              <a:defRPr sz="1400">
                <a:latin typeface="Helvetica Neue"/>
                <a:ea typeface="Helvetica Neue"/>
                <a:cs typeface="Helvetica Neue"/>
                <a:sym typeface="Helvetica Neue"/>
              </a:defRPr>
            </a:pPr>
            <a:r>
              <a:rPr dirty="0"/>
              <a:t>Introduce emotional coping strategies</a:t>
            </a:r>
          </a:p>
        </p:txBody>
      </p:sp>
    </p:spTree>
    <p:extLst>
      <p:ext uri="{BB962C8B-B14F-4D97-AF65-F5344CB8AC3E}">
        <p14:creationId xmlns:p14="http://schemas.microsoft.com/office/powerpoint/2010/main" val="3813898016"/>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CB02-7A5B-7740-83D7-B5D2F3747FF7}"/>
              </a:ext>
            </a:extLst>
          </p:cNvPr>
          <p:cNvSpPr>
            <a:spLocks noGrp="1"/>
          </p:cNvSpPr>
          <p:nvPr>
            <p:ph type="title"/>
          </p:nvPr>
        </p:nvSpPr>
        <p:spPr/>
        <p:txBody>
          <a:bodyPr>
            <a:normAutofit/>
          </a:bodyPr>
          <a:lstStyle/>
          <a:p>
            <a:r>
              <a:rPr lang="en-US" sz="4050" b="1" dirty="0"/>
              <a:t>The Double Arrow Effect</a:t>
            </a:r>
          </a:p>
        </p:txBody>
      </p:sp>
      <p:pic>
        <p:nvPicPr>
          <p:cNvPr id="4" name="Content Placeholder 3">
            <a:extLst>
              <a:ext uri="{FF2B5EF4-FFF2-40B4-BE49-F238E27FC236}">
                <a16:creationId xmlns:a16="http://schemas.microsoft.com/office/drawing/2014/main" id="{6B682FCB-3876-5141-BCC5-AFCEEA865693}"/>
              </a:ext>
            </a:extLst>
          </p:cNvPr>
          <p:cNvPicPr>
            <a:picLocks noGrp="1" noChangeAspect="1"/>
          </p:cNvPicPr>
          <p:nvPr>
            <p:ph idx="1"/>
          </p:nvPr>
        </p:nvPicPr>
        <p:blipFill>
          <a:blip r:embed="rId2"/>
          <a:stretch>
            <a:fillRect/>
          </a:stretch>
        </p:blipFill>
        <p:spPr>
          <a:xfrm>
            <a:off x="2093495" y="2084471"/>
            <a:ext cx="4812820" cy="3609474"/>
          </a:xfrm>
          <a:prstGeom prst="rect">
            <a:avLst/>
          </a:prstGeom>
        </p:spPr>
      </p:pic>
    </p:spTree>
    <p:extLst>
      <p:ext uri="{BB962C8B-B14F-4D97-AF65-F5344CB8AC3E}">
        <p14:creationId xmlns:p14="http://schemas.microsoft.com/office/powerpoint/2010/main" val="403492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2834" y="1021316"/>
            <a:ext cx="5871366" cy="5150884"/>
          </a:xfrm>
          <a:prstGeom prst="rect">
            <a:avLst/>
          </a:prstGeom>
        </p:spPr>
      </p:pic>
      <p:sp>
        <p:nvSpPr>
          <p:cNvPr id="589" name="Shape 589"/>
          <p:cNvSpPr/>
          <p:nvPr/>
        </p:nvSpPr>
        <p:spPr>
          <a:xfrm flipH="1">
            <a:off x="3423378" y="1633035"/>
            <a:ext cx="3931834" cy="1392689"/>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385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S</a:t>
            </a:r>
            <a:r>
              <a:rPr sz="2321" dirty="0">
                <a:solidFill>
                  <a:srgbClr val="000000"/>
                </a:solidFill>
                <a:latin typeface="News Gothic MT"/>
                <a:ea typeface="News Gothic MT"/>
                <a:cs typeface="News Gothic MT"/>
                <a:sym typeface="News Gothic MT"/>
              </a:rPr>
              <a:t>top</a:t>
            </a:r>
          </a:p>
        </p:txBody>
      </p:sp>
      <p:sp>
        <p:nvSpPr>
          <p:cNvPr id="590" name="Shape 590"/>
          <p:cNvSpPr/>
          <p:nvPr/>
        </p:nvSpPr>
        <p:spPr>
          <a:xfrm>
            <a:off x="3423379" y="2294706"/>
            <a:ext cx="5401382" cy="1477328"/>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T</a:t>
            </a:r>
            <a:r>
              <a:rPr sz="2321" dirty="0">
                <a:solidFill>
                  <a:srgbClr val="000000"/>
                </a:solidFill>
                <a:latin typeface="News Gothic MT"/>
                <a:ea typeface="News Gothic MT"/>
                <a:cs typeface="News Gothic MT"/>
                <a:sym typeface="News Gothic MT"/>
              </a:rPr>
              <a:t>ake a breath</a:t>
            </a:r>
          </a:p>
        </p:txBody>
      </p:sp>
      <p:sp>
        <p:nvSpPr>
          <p:cNvPr id="591" name="Shape 591"/>
          <p:cNvSpPr/>
          <p:nvPr/>
        </p:nvSpPr>
        <p:spPr>
          <a:xfrm>
            <a:off x="3423379" y="2979974"/>
            <a:ext cx="5322683" cy="1477328"/>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O</a:t>
            </a:r>
            <a:r>
              <a:rPr sz="2321" dirty="0">
                <a:solidFill>
                  <a:srgbClr val="000000"/>
                </a:solidFill>
                <a:latin typeface="News Gothic MT"/>
                <a:ea typeface="News Gothic MT"/>
                <a:cs typeface="News Gothic MT"/>
                <a:sym typeface="News Gothic MT"/>
              </a:rPr>
              <a:t>pen</a:t>
            </a:r>
            <a:r>
              <a:rPr lang="en-US" sz="2321" dirty="0">
                <a:solidFill>
                  <a:srgbClr val="000000"/>
                </a:solidFill>
                <a:latin typeface="News Gothic MT"/>
                <a:ea typeface="News Gothic MT"/>
                <a:cs typeface="News Gothic MT"/>
                <a:sym typeface="News Gothic MT"/>
              </a:rPr>
              <a:t>,</a:t>
            </a:r>
            <a:r>
              <a:rPr sz="2321" dirty="0">
                <a:solidFill>
                  <a:srgbClr val="000000"/>
                </a:solidFill>
                <a:latin typeface="News Gothic MT"/>
                <a:ea typeface="News Gothic MT"/>
                <a:cs typeface="News Gothic MT"/>
                <a:sym typeface="News Gothic MT"/>
              </a:rPr>
              <a:t> observe</a:t>
            </a:r>
          </a:p>
        </p:txBody>
      </p:sp>
      <p:sp>
        <p:nvSpPr>
          <p:cNvPr id="592" name="Shape 592"/>
          <p:cNvSpPr/>
          <p:nvPr/>
        </p:nvSpPr>
        <p:spPr>
          <a:xfrm flipH="1">
            <a:off x="3423379" y="3641646"/>
            <a:ext cx="5788316" cy="1561966"/>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4400" b="1" dirty="0">
                <a:solidFill>
                  <a:srgbClr val="000000"/>
                </a:solidFill>
                <a:latin typeface="Helvetica"/>
                <a:ea typeface="Helvetica"/>
                <a:cs typeface="Helvetica"/>
                <a:sym typeface="Helvetica"/>
              </a:rPr>
              <a:t>P</a:t>
            </a:r>
            <a:r>
              <a:rPr sz="2321" dirty="0">
                <a:solidFill>
                  <a:srgbClr val="000000"/>
                </a:solidFill>
                <a:latin typeface="News Gothic MT"/>
                <a:ea typeface="News Gothic MT"/>
                <a:cs typeface="News Gothic MT"/>
                <a:sym typeface="News Gothic MT"/>
              </a:rPr>
              <a:t>roceed</a:t>
            </a:r>
          </a:p>
        </p:txBody>
      </p:sp>
    </p:spTree>
    <p:extLst>
      <p:ext uri="{BB962C8B-B14F-4D97-AF65-F5344CB8AC3E}">
        <p14:creationId xmlns:p14="http://schemas.microsoft.com/office/powerpoint/2010/main" val="21581749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89"/>
                                        </p:tgtEl>
                                        <p:attrNameLst>
                                          <p:attrName>style.visibility</p:attrName>
                                        </p:attrNameLst>
                                      </p:cBhvr>
                                      <p:to>
                                        <p:strVal val="visible"/>
                                      </p:to>
                                    </p:set>
                                    <p:anim calcmode="lin" valueType="num">
                                      <p:cBhvr>
                                        <p:cTn id="7" dur="750" fill="hold"/>
                                        <p:tgtEl>
                                          <p:spTgt spid="589"/>
                                        </p:tgtEl>
                                        <p:attrNameLst>
                                          <p:attrName>ppt_w</p:attrName>
                                        </p:attrNameLst>
                                      </p:cBhvr>
                                      <p:tavLst>
                                        <p:tav tm="0">
                                          <p:val>
                                            <p:fltVal val="0"/>
                                          </p:val>
                                        </p:tav>
                                        <p:tav tm="100000">
                                          <p:val>
                                            <p:strVal val="#ppt_w"/>
                                          </p:val>
                                        </p:tav>
                                      </p:tavLst>
                                    </p:anim>
                                    <p:anim calcmode="lin" valueType="num">
                                      <p:cBhvr>
                                        <p:cTn id="8" dur="750" fill="hold"/>
                                        <p:tgtEl>
                                          <p:spTgt spid="5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590"/>
                                        </p:tgtEl>
                                        <p:attrNameLst>
                                          <p:attrName>style.visibility</p:attrName>
                                        </p:attrNameLst>
                                      </p:cBhvr>
                                      <p:to>
                                        <p:strVal val="visible"/>
                                      </p:to>
                                    </p:set>
                                    <p:anim calcmode="lin" valueType="num">
                                      <p:cBhvr>
                                        <p:cTn id="13" dur="750" fill="hold"/>
                                        <p:tgtEl>
                                          <p:spTgt spid="590"/>
                                        </p:tgtEl>
                                        <p:attrNameLst>
                                          <p:attrName>ppt_w</p:attrName>
                                        </p:attrNameLst>
                                      </p:cBhvr>
                                      <p:tavLst>
                                        <p:tav tm="0">
                                          <p:val>
                                            <p:fltVal val="0"/>
                                          </p:val>
                                        </p:tav>
                                        <p:tav tm="100000">
                                          <p:val>
                                            <p:strVal val="#ppt_w"/>
                                          </p:val>
                                        </p:tav>
                                      </p:tavLst>
                                    </p:anim>
                                    <p:anim calcmode="lin" valueType="num">
                                      <p:cBhvr>
                                        <p:cTn id="14" dur="750" fill="hold"/>
                                        <p:tgtEl>
                                          <p:spTgt spid="5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591"/>
                                        </p:tgtEl>
                                        <p:attrNameLst>
                                          <p:attrName>style.visibility</p:attrName>
                                        </p:attrNameLst>
                                      </p:cBhvr>
                                      <p:to>
                                        <p:strVal val="visible"/>
                                      </p:to>
                                    </p:set>
                                    <p:anim calcmode="lin" valueType="num">
                                      <p:cBhvr>
                                        <p:cTn id="19" dur="750" fill="hold"/>
                                        <p:tgtEl>
                                          <p:spTgt spid="591"/>
                                        </p:tgtEl>
                                        <p:attrNameLst>
                                          <p:attrName>ppt_w</p:attrName>
                                        </p:attrNameLst>
                                      </p:cBhvr>
                                      <p:tavLst>
                                        <p:tav tm="0">
                                          <p:val>
                                            <p:fltVal val="0"/>
                                          </p:val>
                                        </p:tav>
                                        <p:tav tm="100000">
                                          <p:val>
                                            <p:strVal val="#ppt_w"/>
                                          </p:val>
                                        </p:tav>
                                      </p:tavLst>
                                    </p:anim>
                                    <p:anim calcmode="lin" valueType="num">
                                      <p:cBhvr>
                                        <p:cTn id="20" dur="750" fill="hold"/>
                                        <p:tgtEl>
                                          <p:spTgt spid="59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592"/>
                                        </p:tgtEl>
                                        <p:attrNameLst>
                                          <p:attrName>style.visibility</p:attrName>
                                        </p:attrNameLst>
                                      </p:cBhvr>
                                      <p:to>
                                        <p:strVal val="visible"/>
                                      </p:to>
                                    </p:set>
                                    <p:anim calcmode="lin" valueType="num">
                                      <p:cBhvr>
                                        <p:cTn id="25" dur="750" fill="hold"/>
                                        <p:tgtEl>
                                          <p:spTgt spid="592"/>
                                        </p:tgtEl>
                                        <p:attrNameLst>
                                          <p:attrName>ppt_w</p:attrName>
                                        </p:attrNameLst>
                                      </p:cBhvr>
                                      <p:tavLst>
                                        <p:tav tm="0">
                                          <p:val>
                                            <p:fltVal val="0"/>
                                          </p:val>
                                        </p:tav>
                                        <p:tav tm="100000">
                                          <p:val>
                                            <p:strVal val="#ppt_w"/>
                                          </p:val>
                                        </p:tav>
                                      </p:tavLst>
                                    </p:anim>
                                    <p:anim calcmode="lin" valueType="num">
                                      <p:cBhvr>
                                        <p:cTn id="26" dur="750" fill="hold"/>
                                        <p:tgtEl>
                                          <p:spTgt spid="5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advAuto="0"/>
      <p:bldP spid="590" grpId="0" animBg="1" advAuto="0"/>
      <p:bldP spid="591" grpId="0" animBg="1" advAuto="0"/>
      <p:bldP spid="592"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983" y="1630974"/>
            <a:ext cx="6829477" cy="3427084"/>
          </a:xfrm>
        </p:spPr>
        <p:txBody>
          <a:bodyPr>
            <a:noAutofit/>
          </a:bodyPr>
          <a:lstStyle/>
          <a:p>
            <a:r>
              <a:rPr lang="en-US" sz="2100" b="1" dirty="0">
                <a:ea typeface="Comic Sans MS" charset="0"/>
                <a:cs typeface="Comic Sans MS" charset="0"/>
              </a:rPr>
              <a:t>“You can’t stop the birds of suffering from flying over your head but you can stop them from nesting in your hair.” — Chinese proverb </a:t>
            </a:r>
          </a:p>
          <a:p>
            <a:endParaRPr lang="en-US" sz="1500" dirty="0">
              <a:latin typeface="Comic Sans MS" charset="0"/>
              <a:ea typeface="Comic Sans MS" charset="0"/>
              <a:cs typeface="Comic Sans MS" charset="0"/>
            </a:endParaRPr>
          </a:p>
          <a:p>
            <a:r>
              <a:rPr lang="en-US" sz="2100" b="1" dirty="0">
                <a:ea typeface="Comic Sans MS" charset="0"/>
                <a:cs typeface="Comic Sans MS" charset="0"/>
              </a:rPr>
              <a:t>“The one thing that cannot be taken from man is his ability to choose his attitude in any given set of circumstances.” — Viktor Frankl, holocaust survivor</a:t>
            </a:r>
            <a:r>
              <a:rPr lang="en-US" sz="1800" dirty="0">
                <a:latin typeface="Comic Sans MS" charset="0"/>
                <a:ea typeface="Comic Sans MS" charset="0"/>
                <a:cs typeface="Comic Sans MS" charset="0"/>
              </a:rPr>
              <a:t>, </a:t>
            </a:r>
            <a:r>
              <a:rPr lang="en-US" sz="1500" dirty="0">
                <a:latin typeface="Comic Sans MS" charset="0"/>
                <a:ea typeface="Comic Sans MS" charset="0"/>
                <a:cs typeface="Comic Sans MS" charset="0"/>
              </a:rPr>
              <a:t>Man’s Search for Meaning</a:t>
            </a:r>
          </a:p>
          <a:p>
            <a:endParaRPr lang="en-US" sz="1500" dirty="0">
              <a:latin typeface="Comic Sans MS" charset="0"/>
              <a:ea typeface="Comic Sans MS" charset="0"/>
              <a:cs typeface="Comic Sans MS" charset="0"/>
            </a:endParaRPr>
          </a:p>
          <a:p>
            <a:r>
              <a:rPr lang="en-US" sz="2100" b="1" dirty="0">
                <a:ea typeface="Comic Sans MS" charset="0"/>
                <a:cs typeface="Comic Sans MS" charset="0"/>
              </a:rPr>
              <a:t> I say to myself, “Yes to life and all that is in it.”</a:t>
            </a:r>
          </a:p>
          <a:p>
            <a:r>
              <a:rPr lang="en-US" sz="2100" b="1" dirty="0">
                <a:ea typeface="Comic Sans MS" charset="0"/>
                <a:cs typeface="Comic Sans MS" charset="0"/>
              </a:rPr>
              <a:t> Every day I appreciate being here - alive! </a:t>
            </a:r>
          </a:p>
          <a:p>
            <a:r>
              <a:rPr lang="en-US" sz="2100" b="1" dirty="0">
                <a:ea typeface="Comic Sans MS" charset="0"/>
                <a:cs typeface="Comic Sans MS" charset="0"/>
              </a:rPr>
              <a:t>And practice gratitude</a:t>
            </a:r>
          </a:p>
        </p:txBody>
      </p:sp>
      <p:sp>
        <p:nvSpPr>
          <p:cNvPr id="5" name="Title 4">
            <a:extLst>
              <a:ext uri="{FF2B5EF4-FFF2-40B4-BE49-F238E27FC236}">
                <a16:creationId xmlns:a16="http://schemas.microsoft.com/office/drawing/2014/main" id="{6D8F1BC2-2212-CA45-BC7E-7D65F0B0D81A}"/>
              </a:ext>
            </a:extLst>
          </p:cNvPr>
          <p:cNvSpPr>
            <a:spLocks noGrp="1"/>
          </p:cNvSpPr>
          <p:nvPr>
            <p:ph type="title"/>
          </p:nvPr>
        </p:nvSpPr>
        <p:spPr/>
        <p:txBody>
          <a:bodyPr>
            <a:normAutofit/>
          </a:bodyPr>
          <a:lstStyle/>
          <a:p>
            <a:r>
              <a:rPr lang="en-US" sz="4800" b="1" dirty="0"/>
              <a:t>ATTITUDE~PERSPECTIVE</a:t>
            </a:r>
          </a:p>
        </p:txBody>
      </p:sp>
    </p:spTree>
    <p:extLst>
      <p:ext uri="{BB962C8B-B14F-4D97-AF65-F5344CB8AC3E}">
        <p14:creationId xmlns:p14="http://schemas.microsoft.com/office/powerpoint/2010/main" val="3009013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p:cNvSpPr>
          <p:nvPr>
            <p:ph type="body" idx="4294967295"/>
          </p:nvPr>
        </p:nvSpPr>
        <p:spPr>
          <a:xfrm>
            <a:off x="0" y="1718073"/>
            <a:ext cx="8955741" cy="4282678"/>
          </a:xfrm>
          <a:prstGeom prst="rect">
            <a:avLst/>
          </a:prstGeom>
        </p:spPr>
        <p:txBody>
          <a:bodyPr>
            <a:normAutofit lnSpcReduction="10000"/>
          </a:bodyPr>
          <a:lstStyle/>
          <a:p>
            <a:endParaRPr sz="1305" baseline="30000" dirty="0">
              <a:latin typeface="News Gothic MT"/>
              <a:ea typeface="News Gothic MT"/>
              <a:cs typeface="News Gothic MT"/>
              <a:sym typeface="News Gothic MT"/>
            </a:endParaRPr>
          </a:p>
          <a:p>
            <a:pPr marL="0" indent="0">
              <a:spcBef>
                <a:spcPts val="326"/>
              </a:spcBef>
              <a:buNone/>
            </a:pPr>
            <a:r>
              <a:rPr lang="en-US" sz="2848" b="1" dirty="0">
                <a:ea typeface="Helvetica"/>
                <a:cs typeface="Helvetica"/>
                <a:sym typeface="Helvetica"/>
              </a:rPr>
              <a:t>	</a:t>
            </a:r>
            <a:r>
              <a:rPr sz="2848" b="1" dirty="0">
                <a:ea typeface="Helvetica"/>
                <a:cs typeface="Helvetica"/>
                <a:sym typeface="Helvetica"/>
              </a:rPr>
              <a:t>STEP BACK</a:t>
            </a:r>
            <a:r>
              <a:rPr lang="en-US" sz="2848" dirty="0">
                <a:ea typeface="News Gothic MT"/>
                <a:cs typeface="News Gothic MT"/>
                <a:sym typeface="News Gothic MT"/>
              </a:rPr>
              <a:t>—</a:t>
            </a:r>
            <a:r>
              <a:rPr lang="en-US" sz="2848" b="1" dirty="0">
                <a:ea typeface="News Gothic MT"/>
                <a:cs typeface="News Gothic MT"/>
                <a:sym typeface="News Gothic MT"/>
              </a:rPr>
              <a:t>BE CURIOUS</a:t>
            </a:r>
          </a:p>
          <a:p>
            <a:pPr marL="0" lvl="1" indent="0">
              <a:spcBef>
                <a:spcPts val="326"/>
              </a:spcBef>
              <a:buNone/>
            </a:pPr>
            <a:r>
              <a:rPr lang="en-US" sz="2848" dirty="0">
                <a:ea typeface="News Gothic MT"/>
                <a:cs typeface="News Gothic MT"/>
                <a:sym typeface="News Gothic MT"/>
              </a:rPr>
              <a:t> 	</a:t>
            </a:r>
            <a:r>
              <a:rPr lang="en-US" sz="2848" b="1" dirty="0">
                <a:ea typeface="News Gothic MT"/>
                <a:cs typeface="News Gothic MT"/>
                <a:sym typeface="News Gothic MT"/>
              </a:rPr>
              <a:t>NOTE The TRIGGERING EVENT</a:t>
            </a:r>
          </a:p>
          <a:p>
            <a:pPr marL="0" indent="0">
              <a:spcBef>
                <a:spcPts val="326"/>
              </a:spcBef>
              <a:buNone/>
            </a:pPr>
            <a:r>
              <a:rPr lang="en-US" sz="2848" dirty="0">
                <a:ea typeface="News Gothic MT"/>
                <a:cs typeface="News Gothic MT"/>
                <a:sym typeface="News Gothic MT"/>
              </a:rPr>
              <a:t> 	</a:t>
            </a:r>
            <a:r>
              <a:rPr sz="2848" b="1" dirty="0">
                <a:ea typeface="News Gothic MT"/>
                <a:cs typeface="News Gothic MT"/>
                <a:sym typeface="News Gothic MT"/>
              </a:rPr>
              <a:t>BRING AWARENESS TO THE FEELING</a:t>
            </a:r>
            <a:r>
              <a:rPr lang="en-US" sz="2848" b="1" dirty="0">
                <a:ea typeface="News Gothic MT"/>
                <a:cs typeface="News Gothic MT"/>
                <a:sym typeface="News Gothic MT"/>
              </a:rPr>
              <a:t>TONES </a:t>
            </a:r>
            <a:r>
              <a:rPr lang="en-US" sz="2848" dirty="0">
                <a:ea typeface="News Gothic MT"/>
                <a:cs typeface="News Gothic MT"/>
                <a:sym typeface="News Gothic MT"/>
              </a:rPr>
              <a:t>   	(</a:t>
            </a:r>
          </a:p>
          <a:p>
            <a:pPr marL="0" indent="0">
              <a:spcBef>
                <a:spcPts val="326"/>
              </a:spcBef>
              <a:buNone/>
            </a:pPr>
            <a:r>
              <a:rPr lang="en-US" sz="2848" b="1" dirty="0">
                <a:ea typeface="News Gothic MT"/>
                <a:cs typeface="News Gothic MT"/>
                <a:sym typeface="News Gothic MT"/>
              </a:rPr>
              <a:t> 	NOTE HOW THE EMOTION </a:t>
            </a:r>
          </a:p>
          <a:p>
            <a:pPr marL="0" indent="0">
              <a:spcBef>
                <a:spcPts val="326"/>
              </a:spcBef>
              <a:buNone/>
            </a:pPr>
            <a:r>
              <a:rPr lang="en-US" sz="2848" b="1" dirty="0">
                <a:ea typeface="News Gothic MT"/>
                <a:cs typeface="News Gothic MT"/>
                <a:sym typeface="News Gothic MT"/>
              </a:rPr>
              <a:t>             IS EXPRESSED</a:t>
            </a:r>
            <a:r>
              <a:rPr sz="2848" b="1" dirty="0">
                <a:ea typeface="News Gothic MT"/>
                <a:cs typeface="News Gothic MT"/>
                <a:sym typeface="News Gothic MT"/>
              </a:rPr>
              <a:t> IN</a:t>
            </a:r>
            <a:r>
              <a:rPr lang="en-US" sz="2848" b="1" dirty="0">
                <a:ea typeface="News Gothic MT"/>
                <a:cs typeface="News Gothic MT"/>
                <a:sym typeface="News Gothic MT"/>
              </a:rPr>
              <a:t> </a:t>
            </a:r>
            <a:r>
              <a:rPr sz="2848" b="1" dirty="0">
                <a:ea typeface="News Gothic MT"/>
                <a:cs typeface="News Gothic MT"/>
                <a:sym typeface="News Gothic MT"/>
              </a:rPr>
              <a:t>THE BODY </a:t>
            </a:r>
          </a:p>
          <a:p>
            <a:pPr marL="127374" lvl="1" indent="0">
              <a:spcBef>
                <a:spcPts val="267"/>
              </a:spcBef>
              <a:buNone/>
              <a:defRPr sz="3100"/>
            </a:pPr>
            <a:r>
              <a:rPr lang="en-US" sz="2848" b="1" dirty="0">
                <a:ea typeface="News Gothic MT"/>
                <a:cs typeface="News Gothic MT"/>
                <a:sym typeface="News Gothic MT"/>
              </a:rPr>
              <a:t>	NOTE THE SENSATIONS </a:t>
            </a:r>
          </a:p>
          <a:p>
            <a:pPr marL="127374" lvl="1" indent="0">
              <a:spcBef>
                <a:spcPts val="267"/>
              </a:spcBef>
              <a:buNone/>
              <a:defRPr sz="3100"/>
            </a:pPr>
            <a:r>
              <a:rPr lang="en-US" sz="2848" b="1" dirty="0">
                <a:ea typeface="News Gothic MT"/>
                <a:cs typeface="News Gothic MT"/>
                <a:sym typeface="News Gothic MT"/>
              </a:rPr>
              <a:t>	</a:t>
            </a:r>
            <a:r>
              <a:rPr sz="2848" b="1" dirty="0">
                <a:ea typeface="News Gothic MT"/>
                <a:cs typeface="News Gothic MT"/>
                <a:sym typeface="News Gothic MT"/>
              </a:rPr>
              <a:t>NOTE</a:t>
            </a:r>
            <a:r>
              <a:rPr sz="2848" dirty="0">
                <a:ea typeface="News Gothic MT"/>
                <a:cs typeface="News Gothic MT"/>
                <a:sym typeface="News Gothic MT"/>
              </a:rPr>
              <a:t> </a:t>
            </a:r>
            <a:r>
              <a:rPr lang="en-US" sz="2848" b="1" dirty="0">
                <a:ea typeface="News Gothic MT"/>
                <a:cs typeface="News Gothic MT"/>
                <a:sym typeface="News Gothic MT"/>
              </a:rPr>
              <a:t>THE</a:t>
            </a:r>
            <a:r>
              <a:rPr lang="en-US" sz="2848" dirty="0">
                <a:ea typeface="News Gothic MT"/>
                <a:cs typeface="News Gothic MT"/>
                <a:sym typeface="News Gothic MT"/>
              </a:rPr>
              <a:t> </a:t>
            </a:r>
            <a:r>
              <a:rPr sz="2848" b="1" dirty="0">
                <a:ea typeface="News Gothic MT"/>
                <a:cs typeface="News Gothic MT"/>
                <a:sym typeface="News Gothic MT"/>
              </a:rPr>
              <a:t>THOUGHTS</a:t>
            </a:r>
          </a:p>
          <a:p>
            <a:pPr marL="127374" lvl="1" indent="0">
              <a:spcBef>
                <a:spcPts val="296"/>
              </a:spcBef>
              <a:buNone/>
              <a:defRPr sz="3100"/>
            </a:pPr>
            <a:r>
              <a:rPr lang="en-US" sz="2848" b="1" dirty="0">
                <a:ea typeface="News Gothic MT"/>
                <a:cs typeface="News Gothic MT"/>
                <a:sym typeface="News Gothic MT"/>
              </a:rPr>
              <a:t>	NOTE THE DURATION</a:t>
            </a:r>
          </a:p>
          <a:p>
            <a:pPr marL="127374" lvl="1" indent="0">
              <a:spcBef>
                <a:spcPts val="296"/>
              </a:spcBef>
              <a:buNone/>
              <a:defRPr sz="3100"/>
            </a:pPr>
            <a:r>
              <a:rPr lang="en-US" sz="2848" b="1" dirty="0">
                <a:ea typeface="News Gothic MT"/>
                <a:cs typeface="News Gothic MT"/>
                <a:sym typeface="News Gothic MT"/>
              </a:rPr>
              <a:t>	</a:t>
            </a:r>
            <a:r>
              <a:rPr sz="2848" b="1" dirty="0">
                <a:ea typeface="News Gothic MT"/>
                <a:cs typeface="News Gothic MT"/>
                <a:sym typeface="News Gothic MT"/>
              </a:rPr>
              <a:t>NOTE </a:t>
            </a:r>
            <a:r>
              <a:rPr lang="en-US" sz="2848" b="1" dirty="0">
                <a:ea typeface="News Gothic MT"/>
                <a:cs typeface="News Gothic MT"/>
                <a:sym typeface="News Gothic MT"/>
              </a:rPr>
              <a:t>WHAT HAPPENS NEXT</a:t>
            </a:r>
            <a:endParaRPr sz="2848" b="1" dirty="0">
              <a:ea typeface="News Gothic MT"/>
              <a:cs typeface="News Gothic MT"/>
              <a:sym typeface="News Gothic MT"/>
            </a:endParaRPr>
          </a:p>
        </p:txBody>
      </p:sp>
      <p:sp>
        <p:nvSpPr>
          <p:cNvPr id="799" name="Shape 799"/>
          <p:cNvSpPr>
            <a:spLocks noGrp="1"/>
          </p:cNvSpPr>
          <p:nvPr>
            <p:ph type="title" idx="4294967295"/>
          </p:nvPr>
        </p:nvSpPr>
        <p:spPr>
          <a:xfrm rot="10800000" flipV="1">
            <a:off x="914400" y="228600"/>
            <a:ext cx="7732058" cy="1395343"/>
          </a:xfrm>
          <a:prstGeom prst="rect">
            <a:avLst/>
          </a:prstGeom>
        </p:spPr>
        <p:txBody>
          <a:bodyPr>
            <a:noAutofit/>
          </a:bodyPr>
          <a:lstStyle>
            <a:lvl1pPr defTabSz="1118395">
              <a:defRPr sz="4128">
                <a:latin typeface="News Gothic MT"/>
                <a:ea typeface="News Gothic MT"/>
                <a:cs typeface="News Gothic MT"/>
                <a:sym typeface="News Gothic MT"/>
              </a:defRPr>
            </a:lvl1pPr>
          </a:lstStyle>
          <a:p>
            <a:pPr algn="ctr">
              <a:defRPr sz="4816">
                <a:latin typeface="Candara"/>
                <a:ea typeface="Candara"/>
                <a:cs typeface="Candara"/>
                <a:sym typeface="Candara"/>
              </a:defRPr>
            </a:pPr>
            <a:r>
              <a:rPr sz="4000" b="1" dirty="0">
                <a:latin typeface="+mn-lt"/>
              </a:rPr>
              <a:t>COPING WITH EMOTIONS</a:t>
            </a:r>
          </a:p>
        </p:txBody>
      </p:sp>
    </p:spTree>
    <p:extLst>
      <p:ext uri="{BB962C8B-B14F-4D97-AF65-F5344CB8AC3E}">
        <p14:creationId xmlns:p14="http://schemas.microsoft.com/office/powerpoint/2010/main" val="273767117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D704F4-737E-B640-BE8A-A3BA228B9026}"/>
              </a:ext>
            </a:extLst>
          </p:cNvPr>
          <p:cNvSpPr txBox="1"/>
          <p:nvPr/>
        </p:nvSpPr>
        <p:spPr>
          <a:xfrm>
            <a:off x="1371600" y="347116"/>
            <a:ext cx="8518414" cy="923330"/>
          </a:xfrm>
          <a:prstGeom prst="rect">
            <a:avLst/>
          </a:prstGeom>
          <a:noFill/>
        </p:spPr>
        <p:txBody>
          <a:bodyPr wrap="square" rtlCol="0">
            <a:spAutoFit/>
          </a:bodyPr>
          <a:lstStyle/>
          <a:p>
            <a:r>
              <a:rPr lang="en-US" sz="5400" dirty="0"/>
              <a:t>RECOMMENDATIONS</a:t>
            </a:r>
          </a:p>
        </p:txBody>
      </p:sp>
      <p:sp>
        <p:nvSpPr>
          <p:cNvPr id="4" name="Content Placeholder 3">
            <a:extLst>
              <a:ext uri="{FF2B5EF4-FFF2-40B4-BE49-F238E27FC236}">
                <a16:creationId xmlns:a16="http://schemas.microsoft.com/office/drawing/2014/main" id="{FA0568D9-C23E-7B44-B319-931EFAD4F4CB}"/>
              </a:ext>
            </a:extLst>
          </p:cNvPr>
          <p:cNvSpPr>
            <a:spLocks noGrp="1"/>
          </p:cNvSpPr>
          <p:nvPr>
            <p:ph idx="1"/>
          </p:nvPr>
        </p:nvSpPr>
        <p:spPr/>
        <p:txBody>
          <a:bodyPr>
            <a:normAutofit fontScale="85000" lnSpcReduction="20000"/>
          </a:bodyPr>
          <a:lstStyle/>
          <a:p>
            <a:r>
              <a:rPr lang="en-US" sz="4800" dirty="0"/>
              <a:t>Recognize</a:t>
            </a:r>
          </a:p>
          <a:p>
            <a:r>
              <a:rPr lang="en-US" sz="4800" dirty="0"/>
              <a:t>Acknowledge, Allow &amp; Accept</a:t>
            </a:r>
          </a:p>
          <a:p>
            <a:r>
              <a:rPr lang="en-US" sz="4800" dirty="0"/>
              <a:t>Investigate</a:t>
            </a:r>
          </a:p>
          <a:p>
            <a:r>
              <a:rPr lang="en-US" sz="4800" dirty="0"/>
              <a:t>Non-identify, nurture</a:t>
            </a:r>
          </a:p>
          <a:p>
            <a:pPr marL="0" indent="0">
              <a:buNone/>
            </a:pPr>
            <a:r>
              <a:rPr lang="en-US" sz="4800" dirty="0"/>
              <a:t>     </a:t>
            </a:r>
          </a:p>
          <a:p>
            <a:pPr marL="0" indent="0">
              <a:buNone/>
            </a:pPr>
            <a:r>
              <a:rPr lang="en-US" sz="4800" i="1" dirty="0"/>
              <a:t>    This is a moment of suffering.</a:t>
            </a:r>
          </a:p>
          <a:p>
            <a:pPr marL="0" indent="0">
              <a:buNone/>
            </a:pPr>
            <a:r>
              <a:rPr lang="en-US" sz="4800" i="1" dirty="0"/>
              <a:t>May I bring compassion to my pain.</a:t>
            </a:r>
            <a:endParaRPr lang="en-US" sz="4800" dirty="0"/>
          </a:p>
        </p:txBody>
      </p:sp>
    </p:spTree>
    <p:extLst>
      <p:ext uri="{BB962C8B-B14F-4D97-AF65-F5344CB8AC3E}">
        <p14:creationId xmlns:p14="http://schemas.microsoft.com/office/powerpoint/2010/main" val="3598100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hape 621"/>
          <p:cNvSpPr/>
          <p:nvPr/>
        </p:nvSpPr>
        <p:spPr>
          <a:xfrm>
            <a:off x="4322898" y="2793697"/>
            <a:ext cx="422863" cy="420780"/>
          </a:xfrm>
          <a:prstGeom prst="ellipse">
            <a:avLst/>
          </a:prstGeom>
          <a:gradFill>
            <a:gsLst>
              <a:gs pos="0">
                <a:srgbClr val="F5DF31"/>
              </a:gs>
              <a:gs pos="100000">
                <a:schemeClr val="accent4">
                  <a:hueOff val="384618"/>
                  <a:satOff val="3869"/>
                  <a:lumOff val="5802"/>
                </a:schemeClr>
              </a:gs>
            </a:gsLst>
            <a:lin ang="5400000"/>
          </a:gradFill>
          <a:ln w="12700">
            <a:miter lim="400000"/>
          </a:ln>
          <a:effectLst>
            <a:outerShdw blurRad="38100" dist="25400" dir="5400000" rotWithShape="0">
              <a:srgbClr val="000000">
                <a:alpha val="50000"/>
              </a:srgbClr>
            </a:outerShdw>
          </a:effectLst>
        </p:spPr>
        <p:txBody>
          <a:bodyPr lIns="11302" tIns="11302" rIns="11302" bIns="11302" anchor="ctr"/>
          <a:lstStyle/>
          <a:p>
            <a:pPr defTabSz="129963">
              <a:defRPr sz="2400">
                <a:solidFill>
                  <a:srgbClr val="FFFFFF"/>
                </a:solidFill>
                <a:latin typeface="+mn-lt"/>
                <a:ea typeface="+mn-ea"/>
                <a:cs typeface="+mn-cs"/>
                <a:sym typeface="Helvetica Light"/>
              </a:defRPr>
            </a:pPr>
            <a:endParaRPr sz="534"/>
          </a:p>
        </p:txBody>
      </p:sp>
      <p:sp>
        <p:nvSpPr>
          <p:cNvPr id="622" name="Shape 622"/>
          <p:cNvSpPr/>
          <p:nvPr/>
        </p:nvSpPr>
        <p:spPr>
          <a:xfrm>
            <a:off x="4070672" y="2617680"/>
            <a:ext cx="1299978" cy="84508"/>
          </a:xfrm>
          <a:prstGeom prst="rect">
            <a:avLst/>
          </a:prstGeom>
          <a:ln w="12700">
            <a:miter lim="400000"/>
          </a:ln>
          <a:extLst>
            <a:ext uri="{C572A759-6A51-4108-AA02-DFA0A04FC94B}">
              <ma14:wrappingTextBoxFlag xmlns:ma14="http://schemas.microsoft.com/office/mac/drawingml/2011/main" xmlns="" val="1"/>
            </a:ext>
          </a:extLst>
        </p:spPr>
        <p:txBody>
          <a:bodyPr wrap="square" lIns="11302" tIns="11302" rIns="11302" bIns="11302" anchor="ctr">
            <a:spAutoFit/>
          </a:bodyPr>
          <a:lstStyle/>
          <a:p>
            <a:r>
              <a:rPr sz="401"/>
              <a:t>Opening to  inner  and outer experience</a:t>
            </a:r>
          </a:p>
        </p:txBody>
      </p:sp>
      <p:sp>
        <p:nvSpPr>
          <p:cNvPr id="623" name="Shape 623"/>
          <p:cNvSpPr/>
          <p:nvPr/>
        </p:nvSpPr>
        <p:spPr>
          <a:xfrm>
            <a:off x="3902007" y="3600069"/>
            <a:ext cx="438003" cy="146192"/>
          </a:xfrm>
          <a:prstGeom prst="rect">
            <a:avLst/>
          </a:prstGeom>
          <a:ln w="12700">
            <a:miter lim="400000"/>
          </a:ln>
          <a:extLst>
            <a:ext uri="{C572A759-6A51-4108-AA02-DFA0A04FC94B}">
              <ma14:wrappingTextBoxFlag xmlns:ma14="http://schemas.microsoft.com/office/mac/drawingml/2011/main" xmlns="" val="1"/>
            </a:ext>
          </a:extLst>
        </p:spPr>
        <p:txBody>
          <a:bodyPr wrap="none" lIns="11302" tIns="11302" rIns="11302" bIns="11302" anchor="ctr">
            <a:spAutoFit/>
          </a:bodyPr>
          <a:lstStyle/>
          <a:p>
            <a:r>
              <a:rPr sz="401"/>
              <a:t>Bringing awareness </a:t>
            </a:r>
          </a:p>
          <a:p>
            <a:r>
              <a:rPr sz="401"/>
              <a:t>to the breath</a:t>
            </a:r>
          </a:p>
        </p:txBody>
      </p:sp>
      <p:sp>
        <p:nvSpPr>
          <p:cNvPr id="625" name="Shape 625"/>
          <p:cNvSpPr/>
          <p:nvPr/>
        </p:nvSpPr>
        <p:spPr>
          <a:xfrm>
            <a:off x="4001617" y="4044153"/>
            <a:ext cx="405943" cy="84508"/>
          </a:xfrm>
          <a:prstGeom prst="rect">
            <a:avLst/>
          </a:prstGeom>
          <a:ln w="12700">
            <a:miter lim="400000"/>
          </a:ln>
          <a:extLst>
            <a:ext uri="{C572A759-6A51-4108-AA02-DFA0A04FC94B}">
              <ma14:wrappingTextBoxFlag xmlns:ma14="http://schemas.microsoft.com/office/mac/drawingml/2011/main" xmlns="" val="1"/>
            </a:ext>
          </a:extLst>
        </p:spPr>
        <p:txBody>
          <a:bodyPr wrap="none" lIns="11302" tIns="11302" rIns="11302" bIns="11302" anchor="ctr">
            <a:spAutoFit/>
          </a:bodyPr>
          <a:lstStyle/>
          <a:p>
            <a:r>
              <a:rPr sz="401"/>
              <a:t>Doing a Body Scan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947" y="1415459"/>
            <a:ext cx="4107048" cy="458529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3" name="Title 2"/>
          <p:cNvSpPr>
            <a:spLocks noGrp="1"/>
          </p:cNvSpPr>
          <p:nvPr>
            <p:ph type="title"/>
          </p:nvPr>
        </p:nvSpPr>
        <p:spPr>
          <a:xfrm>
            <a:off x="1" y="745780"/>
            <a:ext cx="9143999" cy="859901"/>
          </a:xfrm>
        </p:spPr>
        <p:txBody>
          <a:bodyPr>
            <a:normAutofit/>
          </a:bodyPr>
          <a:lstStyle/>
          <a:p>
            <a:pPr algn="ctr"/>
            <a:r>
              <a:rPr lang="en-US" b="1" dirty="0">
                <a:latin typeface="+mn-lt"/>
              </a:rPr>
              <a:t>3 STEP BREATHING SPACE</a:t>
            </a:r>
          </a:p>
        </p:txBody>
      </p:sp>
      <p:sp>
        <p:nvSpPr>
          <p:cNvPr id="4" name="TextBox 3"/>
          <p:cNvSpPr txBox="1"/>
          <p:nvPr/>
        </p:nvSpPr>
        <p:spPr>
          <a:xfrm>
            <a:off x="-1" y="1644468"/>
            <a:ext cx="9144001" cy="516423"/>
          </a:xfrm>
          <a:prstGeom prst="rect">
            <a:avLst/>
          </a:prstGeom>
          <a:noFill/>
        </p:spPr>
        <p:txBody>
          <a:bodyPr wrap="square" rtlCol="0">
            <a:spAutoFit/>
          </a:bodyPr>
          <a:lstStyle/>
          <a:p>
            <a:pPr algn="ctr"/>
            <a:r>
              <a:rPr lang="en-US" sz="2756" b="1" dirty="0"/>
              <a:t>1.OPENING TO INNER AND OUTER EXPERIENCE</a:t>
            </a:r>
          </a:p>
        </p:txBody>
      </p:sp>
      <p:sp>
        <p:nvSpPr>
          <p:cNvPr id="5" name="TextBox 4"/>
          <p:cNvSpPr txBox="1"/>
          <p:nvPr/>
        </p:nvSpPr>
        <p:spPr>
          <a:xfrm>
            <a:off x="0" y="3277151"/>
            <a:ext cx="8835656" cy="530594"/>
          </a:xfrm>
          <a:prstGeom prst="rect">
            <a:avLst/>
          </a:prstGeom>
          <a:noFill/>
        </p:spPr>
        <p:txBody>
          <a:bodyPr wrap="square" rtlCol="0">
            <a:spAutoFit/>
          </a:bodyPr>
          <a:lstStyle/>
          <a:p>
            <a:pPr algn="ctr"/>
            <a:r>
              <a:rPr lang="en-US" sz="2848" b="1" dirty="0"/>
              <a:t>2.SINGLE FOCUS</a:t>
            </a:r>
          </a:p>
        </p:txBody>
      </p:sp>
      <p:sp>
        <p:nvSpPr>
          <p:cNvPr id="6" name="TextBox 5"/>
          <p:cNvSpPr txBox="1"/>
          <p:nvPr/>
        </p:nvSpPr>
        <p:spPr>
          <a:xfrm>
            <a:off x="0" y="5005986"/>
            <a:ext cx="9144000" cy="516423"/>
          </a:xfrm>
          <a:prstGeom prst="rect">
            <a:avLst/>
          </a:prstGeom>
          <a:noFill/>
        </p:spPr>
        <p:txBody>
          <a:bodyPr wrap="square" rtlCol="0">
            <a:spAutoFit/>
          </a:bodyPr>
          <a:lstStyle/>
          <a:p>
            <a:pPr algn="ctr"/>
            <a:r>
              <a:rPr lang="en-US" sz="2756" b="1" dirty="0"/>
              <a:t>3.EXPANDING ATTENTION—BODY AWARENESS</a:t>
            </a:r>
          </a:p>
        </p:txBody>
      </p:sp>
    </p:spTree>
    <p:extLst>
      <p:ext uri="{BB962C8B-B14F-4D97-AF65-F5344CB8AC3E}">
        <p14:creationId xmlns:p14="http://schemas.microsoft.com/office/powerpoint/2010/main" val="288247126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b="0" i="0" kern="1200">
                <a:latin typeface="Calibri Light" charset="0"/>
                <a:ea typeface="Calibri Light" charset="0"/>
                <a:cs typeface="Calibri Light" charset="0"/>
              </a:rPr>
              <a:t>GRATITUDE</a:t>
            </a:r>
          </a:p>
        </p:txBody>
      </p:sp>
      <p:pic>
        <p:nvPicPr>
          <p:cNvPr id="4" name="gratitude.png"/>
          <p:cNvPicPr>
            <a:picLocks noGrp="1" noChangeAspect="1"/>
          </p:cNvPicPr>
          <p:nvPr>
            <p:ph sz="half" idx="1"/>
          </p:nvPr>
        </p:nvPicPr>
        <p:blipFill rotWithShape="1">
          <a:blip r:embed="rId2"/>
          <a:srcRect t="25195" r="1" b="1"/>
          <a:stretch/>
        </p:blipFill>
        <p:spPr>
          <a:xfrm>
            <a:off x="457200" y="1600200"/>
            <a:ext cx="4038600" cy="4525963"/>
          </a:xfrm>
          <a:prstGeom prst="rect">
            <a:avLst/>
          </a:prstGeom>
          <a:noFill/>
          <a:ln w="12700">
            <a:miter lim="400000"/>
          </a:ln>
        </p:spPr>
      </p:pic>
      <p:sp>
        <p:nvSpPr>
          <p:cNvPr id="5" name="Rectangle 4"/>
          <p:cNvSpPr/>
          <p:nvPr/>
        </p:nvSpPr>
        <p:spPr>
          <a:xfrm>
            <a:off x="4648200" y="1600200"/>
            <a:ext cx="4038600" cy="4525963"/>
          </a:xfrm>
          <a:prstGeom prst="rect">
            <a:avLst/>
          </a:prstGeom>
        </p:spPr>
        <p:txBody>
          <a:bodyPr vert="horz" lIns="91440" tIns="45720" rIns="91440" bIns="45720" rtlCol="0">
            <a:normAutofit/>
          </a:bodyPr>
          <a:lstStyle/>
          <a:p>
            <a:pPr>
              <a:spcBef>
                <a:spcPct val="20000"/>
              </a:spcBef>
            </a:pPr>
            <a:r>
              <a:rPr lang="en-US" sz="2800">
                <a:latin typeface="Calibri" charset="0"/>
                <a:cs typeface="Calibri" charset="0"/>
              </a:rPr>
              <a:t>Even after all this time</a:t>
            </a:r>
          </a:p>
          <a:p>
            <a:pPr>
              <a:spcBef>
                <a:spcPct val="20000"/>
              </a:spcBef>
            </a:pPr>
            <a:r>
              <a:rPr lang="en-US" sz="2800">
                <a:latin typeface="Calibri" charset="0"/>
                <a:cs typeface="Calibri" charset="0"/>
              </a:rPr>
              <a:t>The sun never says to the earth</a:t>
            </a:r>
          </a:p>
          <a:p>
            <a:pPr>
              <a:spcBef>
                <a:spcPct val="20000"/>
              </a:spcBef>
            </a:pPr>
            <a:r>
              <a:rPr lang="en-US" sz="2800">
                <a:latin typeface="Calibri" charset="0"/>
                <a:cs typeface="Calibri" charset="0"/>
              </a:rPr>
              <a:t>“You owe me.”</a:t>
            </a:r>
          </a:p>
          <a:p>
            <a:pPr>
              <a:spcBef>
                <a:spcPct val="20000"/>
              </a:spcBef>
            </a:pPr>
            <a:r>
              <a:rPr lang="en-US" sz="2800">
                <a:latin typeface="Calibri" charset="0"/>
                <a:cs typeface="Calibri" charset="0"/>
              </a:rPr>
              <a:t>What do you do with a love like that?</a:t>
            </a:r>
          </a:p>
          <a:p>
            <a:pPr>
              <a:spcBef>
                <a:spcPct val="20000"/>
              </a:spcBef>
            </a:pPr>
            <a:r>
              <a:rPr lang="en-US" sz="2800">
                <a:latin typeface="Calibri" charset="0"/>
                <a:cs typeface="Calibri" charset="0"/>
              </a:rPr>
              <a:t>It lights up all the earth.</a:t>
            </a:r>
          </a:p>
          <a:p>
            <a:pPr>
              <a:spcBef>
                <a:spcPct val="20000"/>
              </a:spcBef>
            </a:pPr>
            <a:r>
              <a:rPr lang="en-US" sz="2800">
                <a:latin typeface="Calibri" charset="0"/>
                <a:cs typeface="Calibri" charset="0"/>
              </a:rPr>
              <a:t>Hafiz</a:t>
            </a:r>
          </a:p>
        </p:txBody>
      </p:sp>
    </p:spTree>
    <p:extLst>
      <p:ext uri="{BB962C8B-B14F-4D97-AF65-F5344CB8AC3E}">
        <p14:creationId xmlns:p14="http://schemas.microsoft.com/office/powerpoint/2010/main" val="3655408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8D8C-7E31-9440-9596-70B00EA36E48}"/>
              </a:ext>
            </a:extLst>
          </p:cNvPr>
          <p:cNvSpPr>
            <a:spLocks noGrp="1"/>
          </p:cNvSpPr>
          <p:nvPr>
            <p:ph type="title"/>
          </p:nvPr>
        </p:nvSpPr>
        <p:spPr/>
        <p:txBody>
          <a:bodyPr>
            <a:normAutofit/>
          </a:bodyPr>
          <a:lstStyle/>
          <a:p>
            <a:r>
              <a:rPr lang="en-US" sz="5400" dirty="0"/>
              <a:t>ALLOW</a:t>
            </a:r>
          </a:p>
        </p:txBody>
      </p:sp>
      <p:sp>
        <p:nvSpPr>
          <p:cNvPr id="3" name="Content Placeholder 2">
            <a:extLst>
              <a:ext uri="{FF2B5EF4-FFF2-40B4-BE49-F238E27FC236}">
                <a16:creationId xmlns:a16="http://schemas.microsoft.com/office/drawing/2014/main" id="{F962449B-7E62-AB4A-B1AE-CC105412D12F}"/>
              </a:ext>
            </a:extLst>
          </p:cNvPr>
          <p:cNvSpPr>
            <a:spLocks noGrp="1"/>
          </p:cNvSpPr>
          <p:nvPr>
            <p:ph idx="1"/>
          </p:nvPr>
        </p:nvSpPr>
        <p:spPr>
          <a:xfrm>
            <a:off x="457200" y="1600200"/>
            <a:ext cx="8229600" cy="4983162"/>
          </a:xfrm>
        </p:spPr>
        <p:txBody>
          <a:bodyPr>
            <a:normAutofit fontScale="25000" lnSpcReduction="20000"/>
          </a:bodyPr>
          <a:lstStyle/>
          <a:p>
            <a:pPr marL="0" indent="0">
              <a:buNone/>
            </a:pPr>
            <a:r>
              <a:rPr lang="en-US" sz="7200" b="1" dirty="0"/>
              <a:t>There’s no controlling life.</a:t>
            </a:r>
          </a:p>
          <a:p>
            <a:pPr marL="0" indent="0">
              <a:buNone/>
            </a:pPr>
            <a:r>
              <a:rPr lang="en-US" sz="7200" b="1" dirty="0"/>
              <a:t>Try corralling a lightning bolt,</a:t>
            </a:r>
          </a:p>
          <a:p>
            <a:pPr marL="0" indent="0">
              <a:buNone/>
            </a:pPr>
            <a:r>
              <a:rPr lang="en-US" sz="7200" b="1" dirty="0"/>
              <a:t>containing a tornado.  </a:t>
            </a:r>
          </a:p>
          <a:p>
            <a:pPr marL="0" indent="0">
              <a:buNone/>
            </a:pPr>
            <a:r>
              <a:rPr lang="en-US" sz="7200" b="1" dirty="0"/>
              <a:t>Dam a stream and it will create a new channel. </a:t>
            </a:r>
          </a:p>
          <a:p>
            <a:pPr marL="0" indent="0">
              <a:buNone/>
            </a:pPr>
            <a:r>
              <a:rPr lang="en-US" sz="7200" b="1" dirty="0"/>
              <a:t>Resist, and the tide</a:t>
            </a:r>
          </a:p>
          <a:p>
            <a:pPr marL="0" indent="0">
              <a:buNone/>
            </a:pPr>
            <a:r>
              <a:rPr lang="en-US" sz="7200" b="1" dirty="0"/>
              <a:t>will sweep you off your feet.</a:t>
            </a:r>
          </a:p>
          <a:p>
            <a:pPr marL="0" indent="0">
              <a:buNone/>
            </a:pPr>
            <a:r>
              <a:rPr lang="en-US" sz="7200" b="1" dirty="0"/>
              <a:t>Allow, and grace will carry you to higher ground.  </a:t>
            </a:r>
          </a:p>
          <a:p>
            <a:pPr marL="0" indent="0">
              <a:buNone/>
            </a:pPr>
            <a:r>
              <a:rPr lang="en-US" sz="7200" b="1" dirty="0"/>
              <a:t>The only safety lies in letting it all in –</a:t>
            </a:r>
          </a:p>
          <a:p>
            <a:pPr marL="0" indent="0">
              <a:buNone/>
            </a:pPr>
            <a:r>
              <a:rPr lang="en-US" sz="7200" b="1" dirty="0"/>
              <a:t>the wild and the weak; fear,</a:t>
            </a:r>
          </a:p>
          <a:p>
            <a:pPr marL="0" indent="0">
              <a:buNone/>
            </a:pPr>
            <a:r>
              <a:rPr lang="en-US" sz="7200" b="1" dirty="0"/>
              <a:t>fantasies, failures, and success.</a:t>
            </a:r>
          </a:p>
          <a:p>
            <a:pPr marL="0" indent="0">
              <a:buNone/>
            </a:pPr>
            <a:r>
              <a:rPr lang="en-US" sz="7200" b="1" dirty="0"/>
              <a:t>When loss rips off the doors of</a:t>
            </a:r>
          </a:p>
          <a:p>
            <a:pPr marL="0" indent="0">
              <a:buNone/>
            </a:pPr>
            <a:r>
              <a:rPr lang="en-US" sz="7200" b="1" dirty="0"/>
              <a:t>the heart, or sadness veils your</a:t>
            </a:r>
          </a:p>
          <a:p>
            <a:pPr marL="0" indent="0">
              <a:buNone/>
            </a:pPr>
            <a:r>
              <a:rPr lang="en-US" sz="7200" b="1" dirty="0"/>
              <a:t>vision with despair, practice</a:t>
            </a:r>
          </a:p>
          <a:p>
            <a:pPr marL="0" indent="0">
              <a:buNone/>
            </a:pPr>
            <a:r>
              <a:rPr lang="en-US" sz="7200" b="1" dirty="0"/>
              <a:t>becomes simply bearing the truth.</a:t>
            </a:r>
          </a:p>
          <a:p>
            <a:pPr marL="0" indent="0">
              <a:buNone/>
            </a:pPr>
            <a:r>
              <a:rPr lang="en-US" sz="7200" b="1" dirty="0"/>
              <a:t>In the choice to let go of your</a:t>
            </a:r>
          </a:p>
          <a:p>
            <a:pPr marL="0" indent="0">
              <a:buNone/>
            </a:pPr>
            <a:r>
              <a:rPr lang="en-US" sz="7200" b="1" dirty="0"/>
              <a:t>known way of being, the whole</a:t>
            </a:r>
          </a:p>
          <a:p>
            <a:pPr marL="0" indent="0">
              <a:buNone/>
            </a:pPr>
            <a:r>
              <a:rPr lang="en-US" sz="7200" b="1" dirty="0"/>
              <a:t>world is revealed to your new eyes.</a:t>
            </a:r>
          </a:p>
          <a:p>
            <a:pPr marL="0" indent="0">
              <a:buNone/>
            </a:pPr>
            <a:r>
              <a:rPr lang="en-US" sz="7200" b="1" dirty="0"/>
              <a:t> </a:t>
            </a:r>
          </a:p>
          <a:p>
            <a:pPr lvl="8"/>
            <a:r>
              <a:rPr lang="en-US" sz="7200" b="1" dirty="0"/>
              <a:t>Danna Faulds  from Go In and In</a:t>
            </a:r>
          </a:p>
          <a:p>
            <a:endParaRPr lang="en-US" dirty="0"/>
          </a:p>
        </p:txBody>
      </p:sp>
    </p:spTree>
    <p:extLst>
      <p:ext uri="{BB962C8B-B14F-4D97-AF65-F5344CB8AC3E}">
        <p14:creationId xmlns:p14="http://schemas.microsoft.com/office/powerpoint/2010/main" val="11088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p:nvPr/>
        </p:nvSpPr>
        <p:spPr>
          <a:xfrm>
            <a:off x="417175" y="5401922"/>
            <a:ext cx="8049065" cy="38946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3800" b="1">
                <a:solidFill>
                  <a:srgbClr val="4D6941"/>
                </a:solidFill>
                <a:effectLst>
                  <a:outerShdw blurRad="38100" dist="38100" dir="2700000" rotWithShape="0">
                    <a:srgbClr val="DDDDDD"/>
                  </a:outerShdw>
                </a:effectLst>
                <a:latin typeface="Hoefler Text"/>
                <a:ea typeface="Hoefler Text"/>
                <a:cs typeface="Hoefler Text"/>
                <a:sym typeface="Hoefler Text"/>
              </a:defRPr>
            </a:lvl1pPr>
          </a:lstStyle>
          <a:p>
            <a:pPr>
              <a:defRPr sz="4900" b="0">
                <a:solidFill>
                  <a:srgbClr val="595650"/>
                </a:solidFill>
                <a:effectLst/>
              </a:defRPr>
            </a:pPr>
            <a:r>
              <a:rPr lang="en-US" sz="2531" dirty="0">
                <a:solidFill>
                  <a:schemeClr val="tx1"/>
                </a:solidFill>
                <a:latin typeface="Helvetica" charset="0"/>
                <a:ea typeface="Helvetica" charset="0"/>
                <a:cs typeface="Helvetica" charset="0"/>
              </a:rPr>
              <a:t>HEARTFELTNESS in the  PRESENT MOMENT</a:t>
            </a:r>
          </a:p>
        </p:txBody>
      </p:sp>
      <p:sp>
        <p:nvSpPr>
          <p:cNvPr id="472" name="Shape 472"/>
          <p:cNvSpPr/>
          <p:nvPr/>
        </p:nvSpPr>
        <p:spPr>
          <a:xfrm>
            <a:off x="0" y="533843"/>
            <a:ext cx="9144000" cy="5924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7300" b="1">
                <a:solidFill>
                  <a:srgbClr val="4F6C43"/>
                </a:solidFill>
                <a:effectLst>
                  <a:outerShdw blurRad="38100" dist="38100" dir="2700000" rotWithShape="0">
                    <a:srgbClr val="DDDDDD"/>
                  </a:outerShdw>
                </a:effectLst>
                <a:latin typeface="Hoefler Text"/>
                <a:ea typeface="Hoefler Text"/>
                <a:cs typeface="Hoefler Text"/>
                <a:sym typeface="Hoefler Text"/>
              </a:defRPr>
            </a:lvl1pPr>
          </a:lstStyle>
          <a:p>
            <a:pPr>
              <a:defRPr sz="4900">
                <a:solidFill>
                  <a:srgbClr val="595650"/>
                </a:solidFill>
                <a:effectLst/>
              </a:defRPr>
            </a:pPr>
            <a:r>
              <a:rPr lang="en-US" sz="3850" dirty="0"/>
              <a:t> MINDFULNESS =</a:t>
            </a:r>
            <a:r>
              <a:rPr sz="3850" dirty="0"/>
              <a:t>REMEMBERING</a:t>
            </a:r>
          </a:p>
        </p:txBody>
      </p:sp>
      <p:sp>
        <p:nvSpPr>
          <p:cNvPr id="473" name="Shape 473"/>
          <p:cNvSpPr/>
          <p:nvPr/>
        </p:nvSpPr>
        <p:spPr>
          <a:xfrm flipV="1">
            <a:off x="4441708" y="7189218"/>
            <a:ext cx="183841" cy="636072"/>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lvl1pPr>
              <a:defRPr sz="1800"/>
            </a:lvl1pPr>
          </a:lstStyle>
          <a:p>
            <a:pPr>
              <a:defRPr sz="4900"/>
            </a:pPr>
            <a:endParaRPr lang="en-US" sz="2584"/>
          </a:p>
          <a:p>
            <a:pPr>
              <a:defRPr sz="4900"/>
            </a:pPr>
            <a:r>
              <a:rPr sz="949"/>
              <a:t>6</a:t>
            </a:r>
          </a:p>
        </p:txBody>
      </p:sp>
      <p:sp>
        <p:nvSpPr>
          <p:cNvPr id="474" name="Shape 474"/>
          <p:cNvSpPr/>
          <p:nvPr/>
        </p:nvSpPr>
        <p:spPr>
          <a:xfrm>
            <a:off x="3795117" y="1538625"/>
            <a:ext cx="856173" cy="238399"/>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lvl1pPr>
              <a:defRPr>
                <a:latin typeface="Candara"/>
                <a:ea typeface="Candara"/>
                <a:cs typeface="Candara"/>
                <a:sym typeface="Candara"/>
              </a:defRPr>
            </a:lvl1pPr>
          </a:lstStyle>
          <a:p>
            <a:r>
              <a:rPr sz="949" b="1">
                <a:solidFill>
                  <a:schemeClr val="accent6">
                    <a:lumMod val="75000"/>
                  </a:schemeClr>
                </a:solidFill>
              </a:rPr>
              <a:t>NOW</a:t>
            </a:r>
          </a:p>
        </p:txBody>
      </p:sp>
      <p:pic>
        <p:nvPicPr>
          <p:cNvPr id="3" name="Picture 2">
            <a:extLst>
              <a:ext uri="{FF2B5EF4-FFF2-40B4-BE49-F238E27FC236}">
                <a16:creationId xmlns:a16="http://schemas.microsoft.com/office/drawing/2014/main" id="{42A8AC6E-CF4B-4B44-ACA2-CD347D775FDD}"/>
              </a:ext>
            </a:extLst>
          </p:cNvPr>
          <p:cNvPicPr>
            <a:picLocks noChangeAspect="1"/>
          </p:cNvPicPr>
          <p:nvPr/>
        </p:nvPicPr>
        <p:blipFill>
          <a:blip r:embed="rId2"/>
          <a:stretch>
            <a:fillRect/>
          </a:stretch>
        </p:blipFill>
        <p:spPr>
          <a:xfrm>
            <a:off x="1253868" y="2169827"/>
            <a:ext cx="2842534" cy="2842534"/>
          </a:xfrm>
          <a:prstGeom prst="rect">
            <a:avLst/>
          </a:prstGeom>
        </p:spPr>
      </p:pic>
      <p:pic>
        <p:nvPicPr>
          <p:cNvPr id="5" name="Picture 4">
            <a:extLst>
              <a:ext uri="{FF2B5EF4-FFF2-40B4-BE49-F238E27FC236}">
                <a16:creationId xmlns:a16="http://schemas.microsoft.com/office/drawing/2014/main" id="{2F41207F-3B1A-864D-A49E-F6E5AE5C3C7D}"/>
              </a:ext>
            </a:extLst>
          </p:cNvPr>
          <p:cNvPicPr>
            <a:picLocks noChangeAspect="1"/>
          </p:cNvPicPr>
          <p:nvPr/>
        </p:nvPicPr>
        <p:blipFill>
          <a:blip r:embed="rId3"/>
          <a:stretch>
            <a:fillRect/>
          </a:stretch>
        </p:blipFill>
        <p:spPr>
          <a:xfrm>
            <a:off x="4883348" y="1802104"/>
            <a:ext cx="2789040" cy="3232064"/>
          </a:xfrm>
          <a:prstGeom prst="rect">
            <a:avLst/>
          </a:prstGeom>
        </p:spPr>
      </p:pic>
    </p:spTree>
    <p:extLst>
      <p:ext uri="{BB962C8B-B14F-4D97-AF65-F5344CB8AC3E}">
        <p14:creationId xmlns:p14="http://schemas.microsoft.com/office/powerpoint/2010/main" val="1473951558"/>
      </p:ext>
    </p:extLst>
  </p:cSld>
  <p:clrMapOvr>
    <a:masterClrMapping/>
  </p:clrMapOvr>
  <mc:AlternateContent xmlns:mc="http://schemas.openxmlformats.org/markup-compatibility/2006" xmlns:p14="http://schemas.microsoft.com/office/powerpoint/2010/main">
    <mc:Choice Requires="p14">
      <p:transition spd="slow" p14:dur="1400" advTm="53032">
        <p14:ripple/>
      </p:transition>
    </mc:Choice>
    <mc:Fallback xmlns="">
      <p:transition spd="slow" advTm="53032">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 name="~MAP0000.jpg"/>
          <p:cNvPicPr>
            <a:picLocks noChangeAspect="1"/>
          </p:cNvPicPr>
          <p:nvPr/>
        </p:nvPicPr>
        <p:blipFill>
          <a:blip r:embed="rId2"/>
          <a:stretch>
            <a:fillRect/>
          </a:stretch>
        </p:blipFill>
        <p:spPr>
          <a:xfrm>
            <a:off x="0" y="-293247"/>
            <a:ext cx="9143999" cy="7379847"/>
          </a:xfrm>
          <a:prstGeom prst="rect">
            <a:avLst/>
          </a:prstGeom>
          <a:ln w="12700">
            <a:miter lim="400000"/>
          </a:ln>
        </p:spPr>
      </p:pic>
    </p:spTree>
    <p:extLst>
      <p:ext uri="{BB962C8B-B14F-4D97-AF65-F5344CB8AC3E}">
        <p14:creationId xmlns:p14="http://schemas.microsoft.com/office/powerpoint/2010/main" val="2204920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a:spLocks noGrp="1"/>
          </p:cNvSpPr>
          <p:nvPr>
            <p:ph type="body" idx="4294967295"/>
          </p:nvPr>
        </p:nvSpPr>
        <p:spPr>
          <a:xfrm>
            <a:off x="39688" y="2818210"/>
            <a:ext cx="7706916" cy="3105150"/>
          </a:xfrm>
          <a:prstGeom prst="rect">
            <a:avLst/>
          </a:prstGeom>
        </p:spPr>
        <p:txBody>
          <a:bodyPr>
            <a:normAutofit lnSpcReduction="10000"/>
          </a:bodyPr>
          <a:lstStyle/>
          <a:p>
            <a:pPr marL="1472955" indent="-1447509" defTabSz="651476">
              <a:spcBef>
                <a:spcPts val="738"/>
              </a:spcBef>
              <a:buSzPct val="155000"/>
              <a:buBlip>
                <a:blip r:embed="rId3"/>
              </a:buBlip>
              <a:defRPr sz="3230"/>
            </a:pPr>
            <a:r>
              <a:rPr sz="3600" b="1" dirty="0">
                <a:solidFill>
                  <a:srgbClr val="3F691E"/>
                </a:solidFill>
                <a:latin typeface="+mn-lt"/>
                <a:ea typeface="Futura Condensed"/>
                <a:cs typeface="Futura Condensed"/>
                <a:sym typeface="Futura Condensed"/>
              </a:rPr>
              <a:t>INTENTION</a:t>
            </a:r>
          </a:p>
          <a:p>
            <a:pPr marL="794436" indent="-768989" defTabSz="651476">
              <a:spcBef>
                <a:spcPts val="369"/>
              </a:spcBef>
              <a:buSzPct val="155000"/>
              <a:buBlip>
                <a:blip r:embed="rId3"/>
              </a:buBlip>
              <a:defRPr sz="3230"/>
            </a:pPr>
            <a:endParaRPr sz="3206" b="1" dirty="0">
              <a:solidFill>
                <a:srgbClr val="3F691E"/>
              </a:solidFill>
              <a:latin typeface="Futura Condensed"/>
              <a:ea typeface="Futura Condensed"/>
              <a:cs typeface="Futura Condensed"/>
              <a:sym typeface="Futura Condensed"/>
            </a:endParaRPr>
          </a:p>
          <a:p>
            <a:pPr marL="1472955" indent="-1447509" defTabSz="651476">
              <a:spcBef>
                <a:spcPts val="1371"/>
              </a:spcBef>
              <a:buSzPct val="155000"/>
              <a:buBlip>
                <a:blip r:embed="rId3"/>
              </a:buBlip>
              <a:defRPr sz="3230"/>
            </a:pPr>
            <a:r>
              <a:rPr sz="3600" b="1" dirty="0">
                <a:solidFill>
                  <a:srgbClr val="3F691E"/>
                </a:solidFill>
                <a:latin typeface="+mn-lt"/>
                <a:ea typeface="Futura Condensed"/>
                <a:cs typeface="Futura Condensed"/>
                <a:sym typeface="Futura Condensed"/>
              </a:rPr>
              <a:t>ATTENTION</a:t>
            </a:r>
          </a:p>
          <a:p>
            <a:pPr marL="794436" indent="-768989" defTabSz="651476">
              <a:spcBef>
                <a:spcPts val="1371"/>
              </a:spcBef>
              <a:buSzPct val="155000"/>
              <a:buBlip>
                <a:blip r:embed="rId3"/>
              </a:buBlip>
              <a:defRPr sz="3230"/>
            </a:pPr>
            <a:endParaRPr sz="3600" b="1" dirty="0">
              <a:solidFill>
                <a:srgbClr val="3F691E"/>
              </a:solidFill>
              <a:latin typeface="+mn-lt"/>
              <a:ea typeface="Futura Condensed"/>
              <a:cs typeface="Futura Condensed"/>
              <a:sym typeface="Futura Condensed"/>
            </a:endParaRPr>
          </a:p>
          <a:p>
            <a:pPr marL="1472955" indent="-1447509" defTabSz="651476">
              <a:spcBef>
                <a:spcPts val="1371"/>
              </a:spcBef>
              <a:buSzPct val="155000"/>
              <a:buBlip>
                <a:blip r:embed="rId3"/>
              </a:buBlip>
              <a:defRPr sz="3230"/>
            </a:pPr>
            <a:r>
              <a:rPr sz="3600" b="1" dirty="0">
                <a:solidFill>
                  <a:srgbClr val="3F691E"/>
                </a:solidFill>
                <a:latin typeface="+mn-lt"/>
                <a:ea typeface="Futura Condensed"/>
                <a:cs typeface="Futura Condensed"/>
                <a:sym typeface="Futura Condensed"/>
              </a:rPr>
              <a:t>ATTITUDE</a:t>
            </a:r>
          </a:p>
        </p:txBody>
      </p:sp>
      <p:sp>
        <p:nvSpPr>
          <p:cNvPr id="544" name="Shape 544"/>
          <p:cNvSpPr/>
          <p:nvPr/>
        </p:nvSpPr>
        <p:spPr>
          <a:xfrm>
            <a:off x="381000" y="691042"/>
            <a:ext cx="8458199" cy="5924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7300" b="1">
                <a:solidFill>
                  <a:srgbClr val="2D4141"/>
                </a:solidFill>
                <a:latin typeface="Futura Condensed"/>
                <a:ea typeface="Futura Condensed"/>
                <a:cs typeface="Futura Condensed"/>
                <a:sym typeface="Futura Condensed"/>
              </a:defRPr>
            </a:lvl1pPr>
          </a:lstStyle>
          <a:p>
            <a:pPr>
              <a:defRPr sz="4900" b="0">
                <a:solidFill>
                  <a:srgbClr val="595650"/>
                </a:solidFill>
                <a:latin typeface="Hoefler Text"/>
                <a:ea typeface="Hoefler Text"/>
                <a:cs typeface="Hoefler Text"/>
                <a:sym typeface="Hoefler Text"/>
              </a:defRPr>
            </a:pPr>
            <a:r>
              <a:rPr sz="3850" dirty="0"/>
              <a:t>KEY FACTORS IN MINDFULNESS</a:t>
            </a:r>
          </a:p>
        </p:txBody>
      </p:sp>
      <p:sp>
        <p:nvSpPr>
          <p:cNvPr id="545" name="Shape 545"/>
          <p:cNvSpPr/>
          <p:nvPr/>
        </p:nvSpPr>
        <p:spPr>
          <a:xfrm>
            <a:off x="6096450" y="3874745"/>
            <a:ext cx="54166" cy="200167"/>
          </a:xfrm>
          <a:prstGeom prst="rect">
            <a:avLst/>
          </a:prstGeom>
          <a:ln w="12700">
            <a:miter lim="400000"/>
          </a:ln>
        </p:spPr>
        <p:txBody>
          <a:bodyPr wrap="none" lIns="26789" tIns="26789" rIns="26789" bIns="26789" anchor="ctr">
            <a:spAutoFit/>
          </a:bodyPr>
          <a:lstStyle/>
          <a:p>
            <a:endParaRPr sz="949"/>
          </a:p>
        </p:txBody>
      </p:sp>
      <p:pic>
        <p:nvPicPr>
          <p:cNvPr id="546" name="pasted-image.tif"/>
          <p:cNvPicPr>
            <a:picLocks noChangeAspect="1"/>
          </p:cNvPicPr>
          <p:nvPr/>
        </p:nvPicPr>
        <p:blipFill>
          <a:blip r:embed="rId4"/>
          <a:stretch>
            <a:fillRect/>
          </a:stretch>
        </p:blipFill>
        <p:spPr>
          <a:xfrm>
            <a:off x="4419601" y="1981201"/>
            <a:ext cx="4495800" cy="3617868"/>
          </a:xfrm>
          <a:prstGeom prst="rect">
            <a:avLst/>
          </a:prstGeom>
          <a:ln w="12700">
            <a:miter lim="400000"/>
          </a:ln>
        </p:spPr>
      </p:pic>
      <p:sp>
        <p:nvSpPr>
          <p:cNvPr id="2" name="TextBox 1">
            <a:extLst>
              <a:ext uri="{FF2B5EF4-FFF2-40B4-BE49-F238E27FC236}">
                <a16:creationId xmlns:a16="http://schemas.microsoft.com/office/drawing/2014/main" id="{9D2C5C79-965E-BF4F-8521-4828D0C794F7}"/>
              </a:ext>
            </a:extLst>
          </p:cNvPr>
          <p:cNvSpPr txBox="1"/>
          <p:nvPr/>
        </p:nvSpPr>
        <p:spPr>
          <a:xfrm>
            <a:off x="3886200" y="2743200"/>
            <a:ext cx="1371600" cy="300082"/>
          </a:xfrm>
          <a:prstGeom prst="rect">
            <a:avLst/>
          </a:prstGeom>
          <a:noFill/>
        </p:spPr>
        <p:txBody>
          <a:bodyPr wrap="square" rtlCol="0">
            <a:spAutoFit/>
          </a:bodyPr>
          <a:lstStyle/>
          <a:p>
            <a:pPr algn="l"/>
            <a:endParaRPr lang="en-US" sz="1350" dirty="0"/>
          </a:p>
        </p:txBody>
      </p:sp>
      <p:sp>
        <p:nvSpPr>
          <p:cNvPr id="3" name="TextBox 2">
            <a:extLst>
              <a:ext uri="{FF2B5EF4-FFF2-40B4-BE49-F238E27FC236}">
                <a16:creationId xmlns:a16="http://schemas.microsoft.com/office/drawing/2014/main" id="{5D268DF0-A2ED-8D4D-B06A-4DB575134798}"/>
              </a:ext>
            </a:extLst>
          </p:cNvPr>
          <p:cNvSpPr txBox="1"/>
          <p:nvPr/>
        </p:nvSpPr>
        <p:spPr>
          <a:xfrm>
            <a:off x="3886200" y="2743200"/>
            <a:ext cx="1371600" cy="300082"/>
          </a:xfrm>
          <a:prstGeom prst="rect">
            <a:avLst/>
          </a:prstGeom>
          <a:noFill/>
        </p:spPr>
        <p:txBody>
          <a:bodyPr wrap="square" rtlCol="0">
            <a:spAutoFit/>
          </a:bodyPr>
          <a:lstStyle/>
          <a:p>
            <a:pPr algn="l"/>
            <a:endParaRPr lang="en-US" sz="1350" dirty="0"/>
          </a:p>
        </p:txBody>
      </p:sp>
    </p:spTree>
    <p:extLst>
      <p:ext uri="{BB962C8B-B14F-4D97-AF65-F5344CB8AC3E}">
        <p14:creationId xmlns:p14="http://schemas.microsoft.com/office/powerpoint/2010/main" val="10183573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4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543">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54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543">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5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5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81000"/>
            <a:ext cx="9144000" cy="2362200"/>
          </a:xfrm>
        </p:spPr>
        <p:txBody>
          <a:bodyPr>
            <a:noAutofit/>
          </a:bodyPr>
          <a:lstStyle/>
          <a:p>
            <a:r>
              <a:rPr lang="en-US" sz="4000" b="1" dirty="0"/>
              <a:t>HOW DOES MINDFULNESS HELP US OVERCOME SUFFERING?</a:t>
            </a:r>
          </a:p>
        </p:txBody>
      </p:sp>
      <p:sp>
        <p:nvSpPr>
          <p:cNvPr id="3" name="Content Placeholder 2"/>
          <p:cNvSpPr>
            <a:spLocks noGrp="1"/>
          </p:cNvSpPr>
          <p:nvPr>
            <p:ph idx="1"/>
          </p:nvPr>
        </p:nvSpPr>
        <p:spPr>
          <a:xfrm>
            <a:off x="1124263" y="2701041"/>
            <a:ext cx="7504197" cy="3299710"/>
          </a:xfrm>
        </p:spPr>
        <p:txBody>
          <a:bodyPr>
            <a:normAutofit/>
          </a:bodyPr>
          <a:lstStyle/>
          <a:p>
            <a:r>
              <a:rPr lang="en-US" sz="3600" b="1" dirty="0">
                <a:ea typeface="Hoefler Text" charset="0"/>
                <a:cs typeface="Hoefler Text" charset="0"/>
              </a:rPr>
              <a:t>It gives us the ability to fully experience a situation without being bound by our expectations, our conditioned reactions and perceptions. </a:t>
            </a:r>
          </a:p>
          <a:p>
            <a:endParaRPr lang="en-US" sz="3300" dirty="0"/>
          </a:p>
        </p:txBody>
      </p:sp>
    </p:spTree>
    <p:custDataLst>
      <p:tags r:id="rId1"/>
    </p:custDataLst>
    <p:extLst>
      <p:ext uri="{BB962C8B-B14F-4D97-AF65-F5344CB8AC3E}">
        <p14:creationId xmlns:p14="http://schemas.microsoft.com/office/powerpoint/2010/main" val="3119424449"/>
      </p:ext>
    </p:extLst>
  </p:cSld>
  <p:clrMapOvr>
    <a:masterClrMapping/>
  </p:clrMapOvr>
  <mc:AlternateContent xmlns:mc="http://schemas.openxmlformats.org/markup-compatibility/2006" xmlns:p14="http://schemas.microsoft.com/office/powerpoint/2010/main">
    <mc:Choice Requires="p14">
      <p:transition spd="med" p14:dur="700" advTm="60536">
        <p:fade/>
      </p:transition>
    </mc:Choice>
    <mc:Fallback xmlns="">
      <p:transition spd="med" advTm="605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E098-357A-9541-9DE9-FE5982FBD070}"/>
              </a:ext>
            </a:extLst>
          </p:cNvPr>
          <p:cNvSpPr>
            <a:spLocks noGrp="1"/>
          </p:cNvSpPr>
          <p:nvPr>
            <p:ph type="title"/>
          </p:nvPr>
        </p:nvSpPr>
        <p:spPr>
          <a:xfrm>
            <a:off x="457200" y="152400"/>
            <a:ext cx="8229600" cy="1265238"/>
          </a:xfrm>
        </p:spPr>
        <p:txBody>
          <a:bodyPr>
            <a:noAutofit/>
          </a:bodyPr>
          <a:lstStyle/>
          <a:p>
            <a:r>
              <a:rPr lang="en-US" sz="4800" b="1" dirty="0"/>
              <a:t>WHAT IS YOUR RELATIONSHIP TO PAIN?</a:t>
            </a:r>
          </a:p>
        </p:txBody>
      </p:sp>
      <p:sp>
        <p:nvSpPr>
          <p:cNvPr id="3" name="Content Placeholder 2">
            <a:extLst>
              <a:ext uri="{FF2B5EF4-FFF2-40B4-BE49-F238E27FC236}">
                <a16:creationId xmlns:a16="http://schemas.microsoft.com/office/drawing/2014/main" id="{70B39071-D0FE-5B4B-9AF7-737693DAAFDD}"/>
              </a:ext>
            </a:extLst>
          </p:cNvPr>
          <p:cNvSpPr>
            <a:spLocks noGrp="1"/>
          </p:cNvSpPr>
          <p:nvPr>
            <p:ph idx="1"/>
          </p:nvPr>
        </p:nvSpPr>
        <p:spPr/>
        <p:txBody>
          <a:bodyPr/>
          <a:lstStyle/>
          <a:p>
            <a:endParaRPr lang="en-US" dirty="0"/>
          </a:p>
          <a:p>
            <a:pPr marL="0" indent="0">
              <a:buNone/>
            </a:pPr>
            <a:endParaRPr lang="en-US" b="1" dirty="0"/>
          </a:p>
          <a:p>
            <a:r>
              <a:rPr lang="en-US" sz="4400" dirty="0"/>
              <a:t>YOUR PAST EXPERIENCE</a:t>
            </a:r>
          </a:p>
          <a:p>
            <a:r>
              <a:rPr lang="en-US" sz="4000" dirty="0"/>
              <a:t>YOUR EXPECTATIONS</a:t>
            </a:r>
          </a:p>
          <a:p>
            <a:r>
              <a:rPr lang="en-US" sz="4000" dirty="0"/>
              <a:t>YOUR BELIEFS</a:t>
            </a:r>
          </a:p>
          <a:p>
            <a:r>
              <a:rPr lang="en-US" sz="4000" dirty="0"/>
              <a:t>YOUR THOUGHTS AND FEELINGS</a:t>
            </a:r>
          </a:p>
          <a:p>
            <a:endParaRPr lang="en-US" dirty="0"/>
          </a:p>
          <a:p>
            <a:pPr marL="0" indent="0">
              <a:buNone/>
            </a:pPr>
            <a:endParaRPr lang="en-US" dirty="0"/>
          </a:p>
        </p:txBody>
      </p:sp>
    </p:spTree>
    <p:extLst>
      <p:ext uri="{BB962C8B-B14F-4D97-AF65-F5344CB8AC3E}">
        <p14:creationId xmlns:p14="http://schemas.microsoft.com/office/powerpoint/2010/main" val="75909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2834" y="1021316"/>
            <a:ext cx="5871366" cy="5150884"/>
          </a:xfrm>
          <a:prstGeom prst="rect">
            <a:avLst/>
          </a:prstGeom>
        </p:spPr>
      </p:pic>
      <p:sp>
        <p:nvSpPr>
          <p:cNvPr id="589" name="Shape 589"/>
          <p:cNvSpPr/>
          <p:nvPr/>
        </p:nvSpPr>
        <p:spPr>
          <a:xfrm flipH="1">
            <a:off x="3423378" y="1633035"/>
            <a:ext cx="3931834" cy="1392689"/>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385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S</a:t>
            </a:r>
            <a:r>
              <a:rPr sz="2321" dirty="0">
                <a:solidFill>
                  <a:srgbClr val="000000"/>
                </a:solidFill>
                <a:latin typeface="News Gothic MT"/>
                <a:ea typeface="News Gothic MT"/>
                <a:cs typeface="News Gothic MT"/>
                <a:sym typeface="News Gothic MT"/>
              </a:rPr>
              <a:t>top</a:t>
            </a:r>
          </a:p>
        </p:txBody>
      </p:sp>
      <p:sp>
        <p:nvSpPr>
          <p:cNvPr id="590" name="Shape 590"/>
          <p:cNvSpPr/>
          <p:nvPr/>
        </p:nvSpPr>
        <p:spPr>
          <a:xfrm>
            <a:off x="3423379" y="2294706"/>
            <a:ext cx="5401382" cy="1477328"/>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T</a:t>
            </a:r>
            <a:r>
              <a:rPr sz="2321" dirty="0">
                <a:solidFill>
                  <a:srgbClr val="000000"/>
                </a:solidFill>
                <a:latin typeface="News Gothic MT"/>
                <a:ea typeface="News Gothic MT"/>
                <a:cs typeface="News Gothic MT"/>
                <a:sym typeface="News Gothic MT"/>
              </a:rPr>
              <a:t>ake a breath</a:t>
            </a:r>
          </a:p>
        </p:txBody>
      </p:sp>
      <p:sp>
        <p:nvSpPr>
          <p:cNvPr id="591" name="Shape 591"/>
          <p:cNvSpPr/>
          <p:nvPr/>
        </p:nvSpPr>
        <p:spPr>
          <a:xfrm>
            <a:off x="3423379" y="2979974"/>
            <a:ext cx="5322683" cy="1477328"/>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3850" b="1" dirty="0">
                <a:solidFill>
                  <a:srgbClr val="000000"/>
                </a:solidFill>
                <a:latin typeface="Helvetica"/>
                <a:ea typeface="Helvetica"/>
                <a:cs typeface="Helvetica"/>
                <a:sym typeface="Helvetica"/>
              </a:rPr>
              <a:t>O</a:t>
            </a:r>
            <a:r>
              <a:rPr sz="2321" dirty="0">
                <a:solidFill>
                  <a:srgbClr val="000000"/>
                </a:solidFill>
                <a:latin typeface="News Gothic MT"/>
                <a:ea typeface="News Gothic MT"/>
                <a:cs typeface="News Gothic MT"/>
                <a:sym typeface="News Gothic MT"/>
              </a:rPr>
              <a:t>pen</a:t>
            </a:r>
            <a:r>
              <a:rPr lang="en-US" sz="2321" dirty="0">
                <a:solidFill>
                  <a:srgbClr val="000000"/>
                </a:solidFill>
                <a:latin typeface="News Gothic MT"/>
                <a:ea typeface="News Gothic MT"/>
                <a:cs typeface="News Gothic MT"/>
                <a:sym typeface="News Gothic MT"/>
              </a:rPr>
              <a:t>,</a:t>
            </a:r>
            <a:r>
              <a:rPr sz="2321" dirty="0">
                <a:solidFill>
                  <a:srgbClr val="000000"/>
                </a:solidFill>
                <a:latin typeface="News Gothic MT"/>
                <a:ea typeface="News Gothic MT"/>
                <a:cs typeface="News Gothic MT"/>
                <a:sym typeface="News Gothic MT"/>
              </a:rPr>
              <a:t> observe</a:t>
            </a:r>
          </a:p>
        </p:txBody>
      </p:sp>
      <p:sp>
        <p:nvSpPr>
          <p:cNvPr id="592" name="Shape 592"/>
          <p:cNvSpPr/>
          <p:nvPr/>
        </p:nvSpPr>
        <p:spPr>
          <a:xfrm flipH="1">
            <a:off x="3423379" y="3641646"/>
            <a:ext cx="5788316" cy="1561966"/>
          </a:xfrm>
          <a:prstGeom prst="rect">
            <a:avLst/>
          </a:prstGeom>
          <a:ln w="12700">
            <a:miter lim="400000"/>
          </a:ln>
          <a:extLst>
            <a:ext uri="{C572A759-6A51-4108-AA02-DFA0A04FC94B}">
              <ma14:wrappingTextBoxFlag xmlns:ma14="http://schemas.microsoft.com/office/mac/drawingml/2011/main" xmlns="" val="1"/>
            </a:ext>
          </a:extLst>
        </p:spPr>
        <p:txBody>
          <a:bodyPr wrap="square" lIns="24110" rIns="24110">
            <a:spAutoFit/>
          </a:bodyPr>
          <a:lstStyle/>
          <a:p>
            <a:pPr defTabSz="685765">
              <a:spcBef>
                <a:spcPts val="896"/>
              </a:spcBef>
              <a:buClr>
                <a:srgbClr val="31B6FD"/>
              </a:buClr>
              <a:buSzPct val="100000"/>
              <a:defRPr sz="3400">
                <a:solidFill>
                  <a:srgbClr val="073E87"/>
                </a:solidFill>
                <a:latin typeface="Candara"/>
                <a:ea typeface="Candara"/>
                <a:cs typeface="Candara"/>
                <a:sym typeface="Candara"/>
              </a:defRPr>
            </a:pPr>
            <a:r>
              <a:rPr lang="en-US" sz="4400" b="1" dirty="0">
                <a:solidFill>
                  <a:srgbClr val="000000"/>
                </a:solidFill>
                <a:latin typeface="Helvetica"/>
                <a:ea typeface="Helvetica"/>
                <a:cs typeface="Helvetica"/>
                <a:sym typeface="Helvetica"/>
              </a:rPr>
              <a:t>  </a:t>
            </a:r>
          </a:p>
          <a:p>
            <a:pPr defTabSz="685765">
              <a:spcBef>
                <a:spcPts val="896"/>
              </a:spcBef>
              <a:buClr>
                <a:srgbClr val="31B6FD"/>
              </a:buClr>
              <a:buSzPct val="100000"/>
              <a:defRPr sz="3400">
                <a:solidFill>
                  <a:srgbClr val="073E87"/>
                </a:solidFill>
                <a:latin typeface="Candara"/>
                <a:ea typeface="Candara"/>
                <a:cs typeface="Candara"/>
                <a:sym typeface="Candara"/>
              </a:defRPr>
            </a:pPr>
            <a:r>
              <a:rPr sz="4400" b="1" dirty="0">
                <a:solidFill>
                  <a:srgbClr val="000000"/>
                </a:solidFill>
                <a:latin typeface="Helvetica"/>
                <a:ea typeface="Helvetica"/>
                <a:cs typeface="Helvetica"/>
                <a:sym typeface="Helvetica"/>
              </a:rPr>
              <a:t>P</a:t>
            </a:r>
            <a:r>
              <a:rPr sz="2321" dirty="0">
                <a:solidFill>
                  <a:srgbClr val="000000"/>
                </a:solidFill>
                <a:latin typeface="News Gothic MT"/>
                <a:ea typeface="News Gothic MT"/>
                <a:cs typeface="News Gothic MT"/>
                <a:sym typeface="News Gothic MT"/>
              </a:rPr>
              <a:t>roceed</a:t>
            </a:r>
          </a:p>
        </p:txBody>
      </p:sp>
    </p:spTree>
    <p:extLst>
      <p:ext uri="{BB962C8B-B14F-4D97-AF65-F5344CB8AC3E}">
        <p14:creationId xmlns:p14="http://schemas.microsoft.com/office/powerpoint/2010/main" val="7482051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589"/>
                                        </p:tgtEl>
                                        <p:attrNameLst>
                                          <p:attrName>style.visibility</p:attrName>
                                        </p:attrNameLst>
                                      </p:cBhvr>
                                      <p:to>
                                        <p:strVal val="visible"/>
                                      </p:to>
                                    </p:set>
                                    <p:anim calcmode="lin" valueType="num">
                                      <p:cBhvr>
                                        <p:cTn id="7" dur="750" fill="hold"/>
                                        <p:tgtEl>
                                          <p:spTgt spid="589"/>
                                        </p:tgtEl>
                                        <p:attrNameLst>
                                          <p:attrName>ppt_w</p:attrName>
                                        </p:attrNameLst>
                                      </p:cBhvr>
                                      <p:tavLst>
                                        <p:tav tm="0">
                                          <p:val>
                                            <p:fltVal val="0"/>
                                          </p:val>
                                        </p:tav>
                                        <p:tav tm="100000">
                                          <p:val>
                                            <p:strVal val="#ppt_w"/>
                                          </p:val>
                                        </p:tav>
                                      </p:tavLst>
                                    </p:anim>
                                    <p:anim calcmode="lin" valueType="num">
                                      <p:cBhvr>
                                        <p:cTn id="8" dur="750" fill="hold"/>
                                        <p:tgtEl>
                                          <p:spTgt spid="5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590"/>
                                        </p:tgtEl>
                                        <p:attrNameLst>
                                          <p:attrName>style.visibility</p:attrName>
                                        </p:attrNameLst>
                                      </p:cBhvr>
                                      <p:to>
                                        <p:strVal val="visible"/>
                                      </p:to>
                                    </p:set>
                                    <p:anim calcmode="lin" valueType="num">
                                      <p:cBhvr>
                                        <p:cTn id="13" dur="750" fill="hold"/>
                                        <p:tgtEl>
                                          <p:spTgt spid="590"/>
                                        </p:tgtEl>
                                        <p:attrNameLst>
                                          <p:attrName>ppt_w</p:attrName>
                                        </p:attrNameLst>
                                      </p:cBhvr>
                                      <p:tavLst>
                                        <p:tav tm="0">
                                          <p:val>
                                            <p:fltVal val="0"/>
                                          </p:val>
                                        </p:tav>
                                        <p:tav tm="100000">
                                          <p:val>
                                            <p:strVal val="#ppt_w"/>
                                          </p:val>
                                        </p:tav>
                                      </p:tavLst>
                                    </p:anim>
                                    <p:anim calcmode="lin" valueType="num">
                                      <p:cBhvr>
                                        <p:cTn id="14" dur="750" fill="hold"/>
                                        <p:tgtEl>
                                          <p:spTgt spid="5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591"/>
                                        </p:tgtEl>
                                        <p:attrNameLst>
                                          <p:attrName>style.visibility</p:attrName>
                                        </p:attrNameLst>
                                      </p:cBhvr>
                                      <p:to>
                                        <p:strVal val="visible"/>
                                      </p:to>
                                    </p:set>
                                    <p:anim calcmode="lin" valueType="num">
                                      <p:cBhvr>
                                        <p:cTn id="19" dur="750" fill="hold"/>
                                        <p:tgtEl>
                                          <p:spTgt spid="591"/>
                                        </p:tgtEl>
                                        <p:attrNameLst>
                                          <p:attrName>ppt_w</p:attrName>
                                        </p:attrNameLst>
                                      </p:cBhvr>
                                      <p:tavLst>
                                        <p:tav tm="0">
                                          <p:val>
                                            <p:fltVal val="0"/>
                                          </p:val>
                                        </p:tav>
                                        <p:tav tm="100000">
                                          <p:val>
                                            <p:strVal val="#ppt_w"/>
                                          </p:val>
                                        </p:tav>
                                      </p:tavLst>
                                    </p:anim>
                                    <p:anim calcmode="lin" valueType="num">
                                      <p:cBhvr>
                                        <p:cTn id="20" dur="750" fill="hold"/>
                                        <p:tgtEl>
                                          <p:spTgt spid="59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592"/>
                                        </p:tgtEl>
                                        <p:attrNameLst>
                                          <p:attrName>style.visibility</p:attrName>
                                        </p:attrNameLst>
                                      </p:cBhvr>
                                      <p:to>
                                        <p:strVal val="visible"/>
                                      </p:to>
                                    </p:set>
                                    <p:anim calcmode="lin" valueType="num">
                                      <p:cBhvr>
                                        <p:cTn id="25" dur="750" fill="hold"/>
                                        <p:tgtEl>
                                          <p:spTgt spid="592"/>
                                        </p:tgtEl>
                                        <p:attrNameLst>
                                          <p:attrName>ppt_w</p:attrName>
                                        </p:attrNameLst>
                                      </p:cBhvr>
                                      <p:tavLst>
                                        <p:tav tm="0">
                                          <p:val>
                                            <p:fltVal val="0"/>
                                          </p:val>
                                        </p:tav>
                                        <p:tav tm="100000">
                                          <p:val>
                                            <p:strVal val="#ppt_w"/>
                                          </p:val>
                                        </p:tav>
                                      </p:tavLst>
                                    </p:anim>
                                    <p:anim calcmode="lin" valueType="num">
                                      <p:cBhvr>
                                        <p:cTn id="26" dur="750" fill="hold"/>
                                        <p:tgtEl>
                                          <p:spTgt spid="5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 grpId="0" animBg="1" advAuto="0"/>
      <p:bldP spid="590" grpId="0" animBg="1" advAuto="0"/>
      <p:bldP spid="591" grpId="0" animBg="1" advAuto="0"/>
      <p:bldP spid="59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 name="Shape 501"/>
          <p:cNvSpPr>
            <a:spLocks noGrp="1"/>
          </p:cNvSpPr>
          <p:nvPr>
            <p:ph type="title"/>
          </p:nvPr>
        </p:nvSpPr>
        <p:spPr>
          <a:xfrm>
            <a:off x="1485900" y="1110996"/>
            <a:ext cx="6172201" cy="939546"/>
          </a:xfrm>
          <a:prstGeom prst="rect">
            <a:avLst/>
          </a:prstGeom>
        </p:spPr>
        <p:txBody>
          <a:bodyPr/>
          <a:lstStyle/>
          <a:p>
            <a:endParaRPr/>
          </a:p>
        </p:txBody>
      </p:sp>
      <p:sp>
        <p:nvSpPr>
          <p:cNvPr id="500" name="Shape 500"/>
          <p:cNvSpPr>
            <a:spLocks noGrp="1"/>
          </p:cNvSpPr>
          <p:nvPr>
            <p:ph idx="1"/>
          </p:nvPr>
        </p:nvSpPr>
        <p:spPr>
          <a:xfrm>
            <a:off x="1797051" y="2863851"/>
            <a:ext cx="5556250" cy="2588023"/>
          </a:xfrm>
          <a:prstGeom prst="rect">
            <a:avLst/>
          </a:prstGeom>
        </p:spPr>
        <p:txBody>
          <a:bodyPr/>
          <a:lstStyle/>
          <a:p>
            <a:pPr marL="349902"/>
            <a:endParaRPr/>
          </a:p>
        </p:txBody>
      </p:sp>
      <p:pic>
        <p:nvPicPr>
          <p:cNvPr id="502" name="image26.jpg"/>
          <p:cNvPicPr>
            <a:picLocks noChangeAspect="1"/>
          </p:cNvPicPr>
          <p:nvPr/>
        </p:nvPicPr>
        <p:blipFill>
          <a:blip r:embed="rId2"/>
          <a:stretch>
            <a:fillRect/>
          </a:stretch>
        </p:blipFill>
        <p:spPr>
          <a:xfrm>
            <a:off x="0" y="1"/>
            <a:ext cx="9333854" cy="7010400"/>
          </a:xfrm>
          <a:prstGeom prst="rect">
            <a:avLst/>
          </a:prstGeom>
          <a:ln w="12700">
            <a:miter lim="400000"/>
          </a:ln>
        </p:spPr>
      </p:pic>
      <p:sp>
        <p:nvSpPr>
          <p:cNvPr id="2" name="TextBox 1"/>
          <p:cNvSpPr txBox="1"/>
          <p:nvPr/>
        </p:nvSpPr>
        <p:spPr>
          <a:xfrm>
            <a:off x="91909" y="228600"/>
            <a:ext cx="9333854" cy="4939814"/>
          </a:xfrm>
          <a:prstGeom prst="rect">
            <a:avLst/>
          </a:prstGeom>
          <a:noFill/>
        </p:spPr>
        <p:txBody>
          <a:bodyPr wrap="square" rtlCol="0">
            <a:spAutoFit/>
          </a:bodyPr>
          <a:lstStyle/>
          <a:p>
            <a:r>
              <a:rPr lang="en-US" sz="4500" b="1" dirty="0"/>
              <a:t>“Breathing in I know I am breathing 				     </a:t>
            </a:r>
            <a:r>
              <a:rPr lang="en-US" sz="4500" b="1" dirty="0">
                <a:solidFill>
                  <a:srgbClr val="FF0000"/>
                </a:solidFill>
              </a:rPr>
              <a:t>IN</a:t>
            </a:r>
            <a:endParaRPr lang="en-US" sz="4500" b="1" dirty="0"/>
          </a:p>
          <a:p>
            <a:r>
              <a:rPr lang="en-US" sz="4500" b="1" dirty="0"/>
              <a:t>Breathing out I know I am breathing 						</a:t>
            </a:r>
            <a:r>
              <a:rPr lang="en-US" sz="4500" b="1" dirty="0">
                <a:solidFill>
                  <a:srgbClr val="FF0000"/>
                </a:solidFill>
              </a:rPr>
              <a:t>OUT</a:t>
            </a:r>
            <a:endParaRPr lang="en-US" sz="4500" b="1" dirty="0"/>
          </a:p>
          <a:p>
            <a:r>
              <a:rPr lang="en-US" sz="4500" b="1" dirty="0"/>
              <a:t>Dwelling in the present moment</a:t>
            </a:r>
          </a:p>
          <a:p>
            <a:r>
              <a:rPr lang="en-US" sz="4500" b="1" dirty="0"/>
              <a:t>It is a precious moment.”</a:t>
            </a:r>
          </a:p>
          <a:p>
            <a:r>
              <a:rPr lang="en-US" sz="4500" b="1" dirty="0"/>
              <a:t>	</a:t>
            </a:r>
            <a:r>
              <a:rPr lang="en-US" sz="3600" dirty="0"/>
              <a:t>Thich </a:t>
            </a:r>
            <a:r>
              <a:rPr lang="en-US" sz="3600" dirty="0" err="1"/>
              <a:t>Nhat</a:t>
            </a:r>
            <a:r>
              <a:rPr lang="en-US" sz="3600" dirty="0"/>
              <a:t> Hahn</a:t>
            </a:r>
            <a:endParaRPr lang="en-US" sz="4500" dirty="0"/>
          </a:p>
        </p:txBody>
      </p:sp>
      <p:sp>
        <p:nvSpPr>
          <p:cNvPr id="3" name="TextBox 2">
            <a:extLst>
              <a:ext uri="{FF2B5EF4-FFF2-40B4-BE49-F238E27FC236}">
                <a16:creationId xmlns:a16="http://schemas.microsoft.com/office/drawing/2014/main" id="{894607A8-D652-344D-9D7F-EBA0CDF6CDAF}"/>
              </a:ext>
            </a:extLst>
          </p:cNvPr>
          <p:cNvSpPr txBox="1"/>
          <p:nvPr/>
        </p:nvSpPr>
        <p:spPr>
          <a:xfrm>
            <a:off x="3657600" y="5451874"/>
            <a:ext cx="3996607" cy="1200329"/>
          </a:xfrm>
          <a:prstGeom prst="rect">
            <a:avLst/>
          </a:prstGeom>
          <a:noFill/>
        </p:spPr>
        <p:txBody>
          <a:bodyPr wrap="none" rtlCol="0">
            <a:spAutoFit/>
          </a:bodyPr>
          <a:lstStyle/>
          <a:p>
            <a:r>
              <a:rPr lang="en-US" sz="2400" b="1" dirty="0"/>
              <a:t>What are you aware of NOW?</a:t>
            </a:r>
          </a:p>
          <a:p>
            <a:r>
              <a:rPr lang="en-US" sz="2400" b="1" dirty="0"/>
              <a:t> in Mind? In Body?</a:t>
            </a:r>
          </a:p>
          <a:p>
            <a:r>
              <a:rPr lang="en-US" sz="2400" b="1" dirty="0"/>
              <a:t> Thoughts and Feelings</a:t>
            </a:r>
          </a:p>
        </p:txBody>
      </p:sp>
    </p:spTree>
    <p:extLst>
      <p:ext uri="{BB962C8B-B14F-4D97-AF65-F5344CB8AC3E}">
        <p14:creationId xmlns:p14="http://schemas.microsoft.com/office/powerpoint/2010/main" val="2291297712"/>
      </p:ext>
    </p:extLst>
  </p:cSld>
  <p:clrMapOvr>
    <a:masterClrMapping/>
  </p:clrMapOvr>
  <mc:AlternateContent xmlns:mc="http://schemas.openxmlformats.org/markup-compatibility/2006" xmlns:p14="http://schemas.microsoft.com/office/powerpoint/2010/main">
    <mc:Choice Requires="p14">
      <p:transition spd="slow" p14:dur="3400" advTm="3648">
        <p14:reveal/>
      </p:transition>
    </mc:Choice>
    <mc:Fallback xmlns="">
      <p:transition spd="slow" advTm="364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DBE86B-3DC4-DE4C-940C-F87AA8B52347}"/>
              </a:ext>
            </a:extLst>
          </p:cNvPr>
          <p:cNvSpPr>
            <a:spLocks noGrp="1"/>
          </p:cNvSpPr>
          <p:nvPr>
            <p:ph type="body" idx="1"/>
          </p:nvPr>
        </p:nvSpPr>
        <p:spPr>
          <a:xfrm>
            <a:off x="152400" y="2057401"/>
            <a:ext cx="8342313" cy="533399"/>
          </a:xfrm>
        </p:spPr>
        <p:txBody>
          <a:bodyPr>
            <a:noAutofit/>
          </a:bodyPr>
          <a:lstStyle/>
          <a:p>
            <a:pPr algn="ctr"/>
            <a:r>
              <a:rPr lang="en-US" sz="3600" b="1" dirty="0"/>
              <a:t>WHAT IS PAIN?</a:t>
            </a:r>
          </a:p>
        </p:txBody>
      </p:sp>
      <p:sp>
        <p:nvSpPr>
          <p:cNvPr id="5" name="Title 4">
            <a:extLst>
              <a:ext uri="{FF2B5EF4-FFF2-40B4-BE49-F238E27FC236}">
                <a16:creationId xmlns:a16="http://schemas.microsoft.com/office/drawing/2014/main" id="{ED6E3A55-1B05-8040-89A3-FDE2454CB15B}"/>
              </a:ext>
            </a:extLst>
          </p:cNvPr>
          <p:cNvSpPr>
            <a:spLocks noGrp="1"/>
          </p:cNvSpPr>
          <p:nvPr>
            <p:ph type="title"/>
          </p:nvPr>
        </p:nvSpPr>
        <p:spPr>
          <a:xfrm>
            <a:off x="381000" y="2590800"/>
            <a:ext cx="8113713" cy="2797175"/>
          </a:xfrm>
        </p:spPr>
        <p:txBody>
          <a:bodyPr>
            <a:normAutofit fontScale="90000"/>
          </a:bodyPr>
          <a:lstStyle/>
          <a:p>
            <a:r>
              <a:rPr lang="en-US" sz="2700" dirty="0"/>
              <a:t>An unpleasant sensory or emotional experience associated with actual or potential tissue damage. </a:t>
            </a:r>
            <a:r>
              <a:rPr lang="en-US" sz="2000" dirty="0"/>
              <a:t>(</a:t>
            </a:r>
            <a:r>
              <a:rPr lang="en-US" sz="1600" dirty="0"/>
              <a:t>International Association for the Study of pain)</a:t>
            </a:r>
            <a:br>
              <a:rPr lang="en-US" sz="1600" dirty="0"/>
            </a:br>
            <a:br>
              <a:rPr lang="en-US" sz="1600" dirty="0"/>
            </a:br>
            <a:r>
              <a:rPr lang="en-US" sz="2700" dirty="0"/>
              <a:t>an unpleasant feeling that is conveyed to the brain by sensory neurons</a:t>
            </a:r>
            <a:br>
              <a:rPr lang="en-US" sz="1600" dirty="0"/>
            </a:br>
            <a:r>
              <a:rPr lang="en-US" sz="1600" dirty="0"/>
              <a:t>(</a:t>
            </a:r>
            <a:r>
              <a:rPr lang="en-US" sz="1600" dirty="0" err="1"/>
              <a:t>farlex</a:t>
            </a:r>
            <a:r>
              <a:rPr lang="en-US" sz="1600" dirty="0"/>
              <a:t> medical dictionary)</a:t>
            </a:r>
            <a:br>
              <a:rPr lang="en-US" sz="1600" dirty="0"/>
            </a:br>
            <a:br>
              <a:rPr lang="en-US" sz="1600" dirty="0"/>
            </a:br>
            <a:r>
              <a:rPr lang="en-US" sz="2700" dirty="0"/>
              <a:t>an unpleasant emotional experience usually </a:t>
            </a:r>
            <a:r>
              <a:rPr lang="en-US" sz="2700" dirty="0" err="1"/>
              <a:t>initIated</a:t>
            </a:r>
            <a:r>
              <a:rPr lang="en-US" sz="2700" dirty="0"/>
              <a:t> by a noxious stimulus and transmitted over a specialized neural circuit to the </a:t>
            </a:r>
            <a:r>
              <a:rPr lang="en-US" sz="2700" dirty="0" err="1"/>
              <a:t>cns</a:t>
            </a:r>
            <a:r>
              <a:rPr lang="en-US" sz="2700" dirty="0"/>
              <a:t> where it is interpreted as</a:t>
            </a:r>
            <a:r>
              <a:rPr lang="en-US" sz="3100" dirty="0"/>
              <a:t> </a:t>
            </a:r>
            <a:r>
              <a:rPr lang="en-US" sz="2700" dirty="0"/>
              <a:t>such</a:t>
            </a:r>
            <a:r>
              <a:rPr lang="en-US" sz="3100" dirty="0"/>
              <a:t>.</a:t>
            </a:r>
            <a:r>
              <a:rPr lang="en-US" sz="1600" dirty="0"/>
              <a:t> (</a:t>
            </a:r>
            <a:r>
              <a:rPr lang="en-US" sz="1600" dirty="0" err="1"/>
              <a:t>Monheim</a:t>
            </a:r>
            <a:r>
              <a:rPr lang="en-US" sz="1600" dirty="0"/>
              <a:t>)</a:t>
            </a:r>
            <a:endParaRPr lang="en-US" sz="2000" dirty="0"/>
          </a:p>
        </p:txBody>
      </p:sp>
    </p:spTree>
    <p:extLst>
      <p:ext uri="{BB962C8B-B14F-4D97-AF65-F5344CB8AC3E}">
        <p14:creationId xmlns:p14="http://schemas.microsoft.com/office/powerpoint/2010/main" val="2260346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2.2|1.5|2.3|1.5"/>
</p:tagLst>
</file>

<file path=ppt/tags/tag2.xml><?xml version="1.0" encoding="utf-8"?>
<p:tagLst xmlns:a="http://schemas.openxmlformats.org/drawingml/2006/main" xmlns:r="http://schemas.openxmlformats.org/officeDocument/2006/relationships" xmlns:p="http://schemas.openxmlformats.org/presentationml/2006/main">
  <p:tag name="TIMING" val="|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1169</Words>
  <Application>Microsoft Macintosh PowerPoint</Application>
  <PresentationFormat>On-screen Show (4:3)</PresentationFormat>
  <Paragraphs>260</Paragraphs>
  <Slides>30</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ヒラギノ明朝 ProN W3</vt:lpstr>
      <vt:lpstr>Arial</vt:lpstr>
      <vt:lpstr>Calibri</vt:lpstr>
      <vt:lpstr>Calibri Light</vt:lpstr>
      <vt:lpstr>Candara</vt:lpstr>
      <vt:lpstr>Comic Sans MS</vt:lpstr>
      <vt:lpstr>Futura Condensed</vt:lpstr>
      <vt:lpstr>Helvetica</vt:lpstr>
      <vt:lpstr>Helvetica Light</vt:lpstr>
      <vt:lpstr>Helvetica Neue</vt:lpstr>
      <vt:lpstr>Hoefler Text</vt:lpstr>
      <vt:lpstr>Impact</vt:lpstr>
      <vt:lpstr>News Gothic MT</vt:lpstr>
      <vt:lpstr>Times New Roman</vt:lpstr>
      <vt:lpstr>Wingdings</vt:lpstr>
      <vt:lpstr>Office Theme</vt:lpstr>
      <vt:lpstr>A Mindful Approach to Pain Management</vt:lpstr>
      <vt:lpstr>PowerPoint Presentation</vt:lpstr>
      <vt:lpstr>PowerPoint Presentation</vt:lpstr>
      <vt:lpstr>PowerPoint Presentation</vt:lpstr>
      <vt:lpstr>HOW DOES MINDFULNESS HELP US OVERCOME SUFFERING?</vt:lpstr>
      <vt:lpstr>WHAT IS YOUR RELATIONSHIP TO PAIN?</vt:lpstr>
      <vt:lpstr>PowerPoint Presentation</vt:lpstr>
      <vt:lpstr>PowerPoint Presentation</vt:lpstr>
      <vt:lpstr>An unpleasant sensory or emotional experience associated with actual or potential tissue damage. (International Association for the Study of pain)  an unpleasant feeling that is conveyed to the brain by sensory neurons (farlex medical dictionary)  an unpleasant emotional experience usually initIated by a noxious stimulus and transmitted over a specialized neural circuit to the cns where it is interpreted as such. (Monheim)</vt:lpstr>
      <vt:lpstr>PowerPoint Presentation</vt:lpstr>
      <vt:lpstr>PowerPoint Presentation</vt:lpstr>
      <vt:lpstr>Pain is whatever the experiencing person  says it is and  occurs whenever the experiencing person  says it does.  McCaffery and Passero</vt:lpstr>
      <vt:lpstr>SUFFERING = PAIN X RESISTANCE If only_____________than I’d be happy</vt:lpstr>
      <vt:lpstr>PowerPoint Presentation</vt:lpstr>
      <vt:lpstr>THE BODY</vt:lpstr>
      <vt:lpstr>SELF-REGULATION OF ATTENTION</vt:lpstr>
      <vt:lpstr>PowerPoint Presentation</vt:lpstr>
      <vt:lpstr>  THE STRAIN OF PAIN LIES MAINLY IN THE BRAIN</vt:lpstr>
      <vt:lpstr>PowerPoint Presentation</vt:lpstr>
      <vt:lpstr>PowerPoint Presentation</vt:lpstr>
      <vt:lpstr>PowerPoint Presentation</vt:lpstr>
      <vt:lpstr>The Double Arrow Effect</vt:lpstr>
      <vt:lpstr>PowerPoint Presentation</vt:lpstr>
      <vt:lpstr>ATTITUDE~PERSPECTIVE</vt:lpstr>
      <vt:lpstr>COPING WITH EMOTIONS</vt:lpstr>
      <vt:lpstr>PowerPoint Presentation</vt:lpstr>
      <vt:lpstr>3 STEP BREATHING SPACE</vt:lpstr>
      <vt:lpstr>GRATITUDE</vt:lpstr>
      <vt:lpstr>ALLOW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Mindful Approach to Pain Management</dc:title>
  <dc:creator>elana rosenbaum</dc:creator>
  <cp:lastModifiedBy>jeff bard</cp:lastModifiedBy>
  <cp:revision>15</cp:revision>
  <dcterms:created xsi:type="dcterms:W3CDTF">2020-02-16T23:09:13Z</dcterms:created>
  <dcterms:modified xsi:type="dcterms:W3CDTF">2020-02-25T17:49:16Z</dcterms:modified>
</cp:coreProperties>
</file>